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4.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73" r:id="rId2"/>
    <p:sldMasterId id="2147483687" r:id="rId3"/>
    <p:sldMasterId id="2147483701" r:id="rId4"/>
    <p:sldMasterId id="2147483715" r:id="rId5"/>
    <p:sldMasterId id="2147483727" r:id="rId6"/>
    <p:sldMasterId id="2147483741" r:id="rId7"/>
  </p:sldMasterIdLst>
  <p:notesMasterIdLst>
    <p:notesMasterId r:id="rId8"/>
  </p:notesMasterIdLst>
  <p:sldIdLst>
    <p:sldId id="259" r:id="rId9"/>
    <p:sldId id="262" r:id="rId10"/>
    <p:sldId id="265" r:id="rId11"/>
    <p:sldId id="268" r:id="rId12"/>
    <p:sldId id="271" r:id="rId13"/>
    <p:sldId id="274" r:id="rId14"/>
    <p:sldId id="277" r:id="rId15"/>
    <p:sldId id="280" r:id="rId16"/>
    <p:sldId id="283" r:id="rId17"/>
    <p:sldId id="286" r:id="rId18"/>
    <p:sldId id="289" r:id="rId19"/>
    <p:sldId id="292" r:id="rId20"/>
    <p:sldId id="295" r:id="rId21"/>
    <p:sldId id="298" r:id="rId22"/>
    <p:sldId id="301" r:id="rId23"/>
    <p:sldId id="304" r:id="rId24"/>
    <p:sldId id="307" r:id="rId25"/>
    <p:sldId id="310" r:id="rId26"/>
    <p:sldId id="313" r:id="rId27"/>
    <p:sldId id="316" r:id="rId28"/>
    <p:sldId id="319" r:id="rId29"/>
    <p:sldId id="322" r:id="rId30"/>
    <p:sldId id="325" r:id="rId31"/>
    <p:sldId id="328" r:id="rId32"/>
    <p:sldId id="331" r:id="rId33"/>
    <p:sldId id="334" r:id="rId34"/>
    <p:sldId id="337" r:id="rId35"/>
    <p:sldId id="340" r:id="rId36"/>
    <p:sldId id="343" r:id="rId37"/>
    <p:sldId id="346" r:id="rId38"/>
    <p:sldId id="349" r:id="rId39"/>
    <p:sldId id="352" r:id="rId40"/>
    <p:sldId id="355" r:id="rId41"/>
    <p:sldId id="358" r:id="rId42"/>
    <p:sldId id="361" r:id="rId43"/>
    <p:sldId id="364" r:id="rId44"/>
    <p:sldId id="367" r:id="rId45"/>
    <p:sldId id="370" r:id="rId46"/>
    <p:sldId id="373" r:id="rId47"/>
    <p:sldId id="376" r:id="rId48"/>
    <p:sldId id="379" r:id="rId49"/>
    <p:sldId id="382" r:id="rId50"/>
    <p:sldId id="385" r:id="rId51"/>
    <p:sldId id="388" r:id="rId52"/>
    <p:sldId id="391" r:id="rId53"/>
    <p:sldId id="394" r:id="rId54"/>
    <p:sldId id="397" r:id="rId55"/>
    <p:sldId id="400" r:id="rId56"/>
    <p:sldId id="403" r:id="rId57"/>
    <p:sldId id="406" r:id="rId58"/>
    <p:sldId id="409" r:id="rId59"/>
    <p:sldId id="412" r:id="rId60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2.xml" /><Relationship Id="rId11" Type="http://schemas.openxmlformats.org/officeDocument/2006/relationships/slide" Target="slides/slide3.xml" /><Relationship Id="rId12" Type="http://schemas.openxmlformats.org/officeDocument/2006/relationships/slide" Target="slides/slide4.xml" /><Relationship Id="rId13" Type="http://schemas.openxmlformats.org/officeDocument/2006/relationships/slide" Target="slides/slide5.xml" /><Relationship Id="rId14" Type="http://schemas.openxmlformats.org/officeDocument/2006/relationships/slide" Target="slides/slide6.xml" /><Relationship Id="rId15" Type="http://schemas.openxmlformats.org/officeDocument/2006/relationships/slide" Target="slides/slide7.xml" /><Relationship Id="rId16" Type="http://schemas.openxmlformats.org/officeDocument/2006/relationships/slide" Target="slides/slide8.xml" /><Relationship Id="rId17" Type="http://schemas.openxmlformats.org/officeDocument/2006/relationships/slide" Target="slides/slide9.xml" /><Relationship Id="rId18" Type="http://schemas.openxmlformats.org/officeDocument/2006/relationships/slide" Target="slides/slide10.xml" /><Relationship Id="rId19" Type="http://schemas.openxmlformats.org/officeDocument/2006/relationships/slide" Target="slides/slide11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2.xml" /><Relationship Id="rId21" Type="http://schemas.openxmlformats.org/officeDocument/2006/relationships/slide" Target="slides/slide13.xml" /><Relationship Id="rId22" Type="http://schemas.openxmlformats.org/officeDocument/2006/relationships/slide" Target="slides/slide14.xml" /><Relationship Id="rId23" Type="http://schemas.openxmlformats.org/officeDocument/2006/relationships/slide" Target="slides/slide15.xml" /><Relationship Id="rId24" Type="http://schemas.openxmlformats.org/officeDocument/2006/relationships/slide" Target="slides/slide16.xml" /><Relationship Id="rId25" Type="http://schemas.openxmlformats.org/officeDocument/2006/relationships/slide" Target="slides/slide17.xml" /><Relationship Id="rId26" Type="http://schemas.openxmlformats.org/officeDocument/2006/relationships/slide" Target="slides/slide18.xml" /><Relationship Id="rId27" Type="http://schemas.openxmlformats.org/officeDocument/2006/relationships/slide" Target="slides/slide19.xml" /><Relationship Id="rId28" Type="http://schemas.openxmlformats.org/officeDocument/2006/relationships/slide" Target="slides/slide20.xml" /><Relationship Id="rId29" Type="http://schemas.openxmlformats.org/officeDocument/2006/relationships/slide" Target="slides/slide21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2.xml" /><Relationship Id="rId31" Type="http://schemas.openxmlformats.org/officeDocument/2006/relationships/slide" Target="slides/slide23.xml" /><Relationship Id="rId32" Type="http://schemas.openxmlformats.org/officeDocument/2006/relationships/slide" Target="slides/slide24.xml" /><Relationship Id="rId33" Type="http://schemas.openxmlformats.org/officeDocument/2006/relationships/slide" Target="slides/slide25.xml" /><Relationship Id="rId34" Type="http://schemas.openxmlformats.org/officeDocument/2006/relationships/slide" Target="slides/slide26.xml" /><Relationship Id="rId35" Type="http://schemas.openxmlformats.org/officeDocument/2006/relationships/slide" Target="slides/slide27.xml" /><Relationship Id="rId36" Type="http://schemas.openxmlformats.org/officeDocument/2006/relationships/slide" Target="slides/slide28.xml" /><Relationship Id="rId37" Type="http://schemas.openxmlformats.org/officeDocument/2006/relationships/slide" Target="slides/slide29.xml" /><Relationship Id="rId38" Type="http://schemas.openxmlformats.org/officeDocument/2006/relationships/slide" Target="slides/slide30.xml" /><Relationship Id="rId39" Type="http://schemas.openxmlformats.org/officeDocument/2006/relationships/slide" Target="slides/slide31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32.xml" /><Relationship Id="rId41" Type="http://schemas.openxmlformats.org/officeDocument/2006/relationships/slide" Target="slides/slide33.xml" /><Relationship Id="rId42" Type="http://schemas.openxmlformats.org/officeDocument/2006/relationships/slide" Target="slides/slide34.xml" /><Relationship Id="rId43" Type="http://schemas.openxmlformats.org/officeDocument/2006/relationships/slide" Target="slides/slide35.xml" /><Relationship Id="rId44" Type="http://schemas.openxmlformats.org/officeDocument/2006/relationships/slide" Target="slides/slide36.xml" /><Relationship Id="rId45" Type="http://schemas.openxmlformats.org/officeDocument/2006/relationships/slide" Target="slides/slide37.xml" /><Relationship Id="rId46" Type="http://schemas.openxmlformats.org/officeDocument/2006/relationships/slide" Target="slides/slide38.xml" /><Relationship Id="rId47" Type="http://schemas.openxmlformats.org/officeDocument/2006/relationships/slide" Target="slides/slide39.xml" /><Relationship Id="rId48" Type="http://schemas.openxmlformats.org/officeDocument/2006/relationships/slide" Target="slides/slide40.xml" /><Relationship Id="rId49" Type="http://schemas.openxmlformats.org/officeDocument/2006/relationships/slide" Target="slides/slide41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42.xml" /><Relationship Id="rId51" Type="http://schemas.openxmlformats.org/officeDocument/2006/relationships/slide" Target="slides/slide43.xml" /><Relationship Id="rId52" Type="http://schemas.openxmlformats.org/officeDocument/2006/relationships/slide" Target="slides/slide44.xml" /><Relationship Id="rId53" Type="http://schemas.openxmlformats.org/officeDocument/2006/relationships/slide" Target="slides/slide45.xml" /><Relationship Id="rId54" Type="http://schemas.openxmlformats.org/officeDocument/2006/relationships/slide" Target="slides/slide46.xml" /><Relationship Id="rId55" Type="http://schemas.openxmlformats.org/officeDocument/2006/relationships/slide" Target="slides/slide47.xml" /><Relationship Id="rId56" Type="http://schemas.openxmlformats.org/officeDocument/2006/relationships/slide" Target="slides/slide48.xml" /><Relationship Id="rId57" Type="http://schemas.openxmlformats.org/officeDocument/2006/relationships/slide" Target="slides/slide49.xml" /><Relationship Id="rId58" Type="http://schemas.openxmlformats.org/officeDocument/2006/relationships/slide" Target="slides/slide50.xml" /><Relationship Id="rId59" Type="http://schemas.openxmlformats.org/officeDocument/2006/relationships/slide" Target="slides/slide51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52.xml" /><Relationship Id="rId61" Type="http://schemas.openxmlformats.org/officeDocument/2006/relationships/tags" Target="tags/tag1.xml" /><Relationship Id="rId62" Type="http://schemas.openxmlformats.org/officeDocument/2006/relationships/presProps" Target="presProps.xml" /><Relationship Id="rId63" Type="http://schemas.openxmlformats.org/officeDocument/2006/relationships/viewProps" Target="viewProps.xml" /><Relationship Id="rId64" Type="http://schemas.openxmlformats.org/officeDocument/2006/relationships/theme" Target="theme/theme1.xml" /><Relationship Id="rId65" Type="http://schemas.openxmlformats.org/officeDocument/2006/relationships/tableStyles" Target="tableStyles.xml" /><Relationship Id="rId7" Type="http://schemas.openxmlformats.org/officeDocument/2006/relationships/slideMaster" Target="slideMasters/slideMaster7.xml" /><Relationship Id="rId8" Type="http://schemas.openxmlformats.org/officeDocument/2006/relationships/notesMaster" Target="notesMasters/notesMaster1.xml" /><Relationship Id="rId9" Type="http://schemas.openxmlformats.org/officeDocument/2006/relationships/slide" Target="slides/slide1.xml" /></Relationships>
</file>

<file path=ppt/charts/_rels/chart1.xml.rels>&#65279;<?xml version="1.0" encoding="utf-8" standalone="yes"?><Relationships xmlns="http://schemas.openxmlformats.org/package/2006/relationships"><Relationship Id="rId1" Type="http://schemas.openxmlformats.org/officeDocument/2006/relationships/oleObject" Target="file:////app/Munkaf&#252;zet1" TargetMode="External" /><Relationship Id="rId2" Type="http://schemas.openxmlformats.org/officeDocument/2006/relationships/themeOverride" Target="../theme/themeOverride1.xml" /></Relationships>
</file>

<file path=ppt/charts/_rels/chart2.xml.rels>&#65279;<?xml version="1.0" encoding="utf-8" standalone="yes"?><Relationships xmlns="http://schemas.openxmlformats.org/package/2006/relationships"><Relationship Id="rId1" Type="http://schemas.openxmlformats.org/officeDocument/2006/relationships/oleObject" Target="file:////app/Munkaf&#252;zet1" TargetMode="External" /><Relationship Id="rId2" Type="http://schemas.openxmlformats.org/officeDocument/2006/relationships/themeOverride" Target="../theme/themeOverride2.xml" /></Relationships>
</file>

<file path=ppt/charts/chart1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5740679055452347"/>
          <c:y val="0.10968545079231262"/>
          <c:w val="0.9398595690727234"/>
          <c:h val="0.7806290984153748"/>
        </c:manualLayout>
      </c:layout>
      <c:scatterChart>
        <c:scatterStyle val="smoothMarker"/>
        <c:varyColors val="0"/>
        <c:ser>
          <c:idx val="0"/>
          <c:order val="0"/>
          <c:spPr>
            <a:ln>
              <a:solidFill>
                <a:srgbClr val="FF0000"/>
              </a:solidFill>
            </a:ln>
          </c:spPr>
          <c:marker>
            <c:symbol val="none"/>
          </c:marker>
          <c:yVal>
            <c:numRef>
              <c:f>Munka1!$E$7:$E$23</c:f>
              <c:numCache>
                <c:formatCode>General</c:formatCode>
                <c:ptCount val="17"/>
                <c:pt idx="0">
                  <c:v>0.9414709848078965</c:v>
                </c:pt>
                <c:pt idx="1">
                  <c:v>1.1092974268256817</c:v>
                </c:pt>
                <c:pt idx="2">
                  <c:v>0.4411200080598673</c:v>
                </c:pt>
                <c:pt idx="3">
                  <c:v>-0.3568024953079282</c:v>
                </c:pt>
                <c:pt idx="4">
                  <c:v>-0.45892427466313845</c:v>
                </c:pt>
                <c:pt idx="5">
                  <c:v>0.32058450180107423</c:v>
                </c:pt>
                <c:pt idx="6">
                  <c:v>1.3569865987187892</c:v>
                </c:pt>
                <c:pt idx="7">
                  <c:v>1.7893582466233817</c:v>
                </c:pt>
                <c:pt idx="8">
                  <c:v>1.3121184852417567</c:v>
                </c:pt>
                <c:pt idx="9">
                  <c:v>0.4559788891106302</c:v>
                </c:pt>
                <c:pt idx="10">
                  <c:v>0.10000979344929661</c:v>
                </c:pt>
                <c:pt idx="11">
                  <c:v>0.6634270819995652</c:v>
                </c:pt>
                <c:pt idx="12">
                  <c:v>1.7201670368266408</c:v>
                </c:pt>
                <c:pt idx="13">
                  <c:v>2.3906073556948706</c:v>
                </c:pt>
                <c:pt idx="14">
                  <c:v>2.150287840157117</c:v>
                </c:pt>
                <c:pt idx="15">
                  <c:v>1.3120966833349348</c:v>
                </c:pt>
                <c:pt idx="16">
                  <c:v>0.7386025081204434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E-4D55-96F4-6CD4AB1F56AE}"/>
            </c:ext>
          </c:extLst>
        </c:ser>
        <c:ser>
          <c:idx val="1"/>
          <c:order val="1"/>
          <c:spPr>
            <a:ln>
              <a:solidFill>
                <a:schemeClr val="tx2">
                  <a:lumMod val="75000"/>
                  <a:lumOff val="25000"/>
                </a:schemeClr>
              </a:solidFill>
            </a:ln>
          </c:spPr>
          <c:marker>
            <c:symbol val="none"/>
          </c:marker>
          <c:yVal>
            <c:numRef>
              <c:f>Munka1!$F$7:$F$23</c:f>
              <c:numCache>
                <c:formatCode>General</c:formatCode>
                <c:ptCount val="17"/>
                <c:pt idx="0">
                  <c:v>0.5207354924039482</c:v>
                </c:pt>
                <c:pt idx="1">
                  <c:v>0.6546487134128409</c:v>
                </c:pt>
                <c:pt idx="2">
                  <c:v>0.37056000402993367</c:v>
                </c:pt>
                <c:pt idx="3">
                  <c:v>0.02159875234603592</c:v>
                </c:pt>
                <c:pt idx="4">
                  <c:v>0.020537862668430773</c:v>
                </c:pt>
                <c:pt idx="5">
                  <c:v>0.46029225090053716</c:v>
                </c:pt>
                <c:pt idx="6">
                  <c:v>1.0284932993593947</c:v>
                </c:pt>
                <c:pt idx="7">
                  <c:v>1.294679123311691</c:v>
                </c:pt>
                <c:pt idx="8">
                  <c:v>1.1060592426208784</c:v>
                </c:pt>
                <c:pt idx="9">
                  <c:v>0.7279894445553151</c:v>
                </c:pt>
                <c:pt idx="10">
                  <c:v>0.6000048967246483</c:v>
                </c:pt>
                <c:pt idx="11">
                  <c:v>0.9317135409997828</c:v>
                </c:pt>
                <c:pt idx="12">
                  <c:v>1.5100835184133206</c:v>
                </c:pt>
                <c:pt idx="13">
                  <c:v>1.8953036778474353</c:v>
                </c:pt>
                <c:pt idx="14">
                  <c:v>1.8251439200785584</c:v>
                </c:pt>
                <c:pt idx="15">
                  <c:v>1.4560483416674674</c:v>
                </c:pt>
                <c:pt idx="16">
                  <c:v>1.2193012540602217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E-4D55-96F4-6CD4AB1F5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128181760"/>
        <c:axId val="128183296"/>
      </c:scatterChart>
      <c:valAx>
        <c:axId val="128181760"/>
        <c:scaling>
          <c:orientation/>
          <c:max val="17"/>
          <c:min val="0"/>
        </c:scaling>
        <c:delete val="1"/>
        <c:axPos val="b"/>
        <c:majorTickMark val="out"/>
        <c:minorTickMark val="none"/>
        <c:tickLblPos val="none"/>
        <c:crossAx val="128183296"/>
        <c:crossBetween val="midCat"/>
      </c:valAx>
      <c:valAx>
        <c:axId val="128183296"/>
        <c:scaling>
          <c:orientation/>
          <c:max val="2.5"/>
          <c:min val="-0.7000000000000001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128181760"/>
        <c:crosses val="autoZero"/>
        <c:crossBetween val="midCat"/>
      </c:valAx>
      <c:spPr>
        <a:solidFill>
          <a:schemeClr val="accent1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5740679055452347"/>
          <c:y val="0.10968545079231262"/>
          <c:w val="0.9398595690727234"/>
          <c:h val="0.7806290984153748"/>
        </c:manualLayout>
      </c:layout>
      <c:scatterChart>
        <c:scatterStyle val="smoothMarker"/>
        <c:varyColors val="0"/>
        <c:ser>
          <c:idx val="0"/>
          <c:order val="0"/>
          <c:spPr>
            <a:ln>
              <a:solidFill>
                <a:srgbClr val="FF0000"/>
              </a:solidFill>
            </a:ln>
          </c:spPr>
          <c:marker>
            <c:symbol val="none"/>
          </c:marker>
          <c:yVal>
            <c:numRef>
              <c:f>Munka1!$E$7:$E$23</c:f>
              <c:numCache>
                <c:formatCode>General</c:formatCode>
                <c:ptCount val="17"/>
                <c:pt idx="0">
                  <c:v>0.9414709848078965</c:v>
                </c:pt>
                <c:pt idx="1">
                  <c:v>1.1092974268256817</c:v>
                </c:pt>
                <c:pt idx="2">
                  <c:v>0.4411200080598673</c:v>
                </c:pt>
                <c:pt idx="3">
                  <c:v>-0.3568024953079282</c:v>
                </c:pt>
                <c:pt idx="4">
                  <c:v>-0.45892427466313845</c:v>
                </c:pt>
                <c:pt idx="5">
                  <c:v>0.32058450180107423</c:v>
                </c:pt>
                <c:pt idx="6">
                  <c:v>1.3569865987187892</c:v>
                </c:pt>
                <c:pt idx="7">
                  <c:v>1.7893582466233817</c:v>
                </c:pt>
                <c:pt idx="8">
                  <c:v>1.3121184852417567</c:v>
                </c:pt>
                <c:pt idx="9">
                  <c:v>0.4559788891106302</c:v>
                </c:pt>
                <c:pt idx="10">
                  <c:v>0.10000979344929661</c:v>
                </c:pt>
                <c:pt idx="11">
                  <c:v>0.6634270819995652</c:v>
                </c:pt>
                <c:pt idx="12">
                  <c:v>1.7201670368266408</c:v>
                </c:pt>
                <c:pt idx="13">
                  <c:v>2.3906073556948706</c:v>
                </c:pt>
                <c:pt idx="14">
                  <c:v>2.150287840157117</c:v>
                </c:pt>
                <c:pt idx="15">
                  <c:v>1.3120966833349348</c:v>
                </c:pt>
                <c:pt idx="16">
                  <c:v>0.7386025081204434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E-4D55-96F4-6CD4AB1F56AE}"/>
            </c:ext>
          </c:extLst>
        </c:ser>
        <c:ser>
          <c:idx val="1"/>
          <c:order val="1"/>
          <c:spPr>
            <a:ln>
              <a:solidFill>
                <a:schemeClr val="tx2">
                  <a:lumMod val="75000"/>
                  <a:lumOff val="25000"/>
                </a:schemeClr>
              </a:solidFill>
            </a:ln>
          </c:spPr>
          <c:marker>
            <c:symbol val="none"/>
          </c:marker>
          <c:yVal>
            <c:numRef>
              <c:f>Munka1!$F$7:$F$23</c:f>
              <c:numCache>
                <c:formatCode>General</c:formatCode>
                <c:ptCount val="17"/>
                <c:pt idx="0">
                  <c:v>0.5207354924039482</c:v>
                </c:pt>
                <c:pt idx="1">
                  <c:v>0.6546487134128409</c:v>
                </c:pt>
                <c:pt idx="2">
                  <c:v>0.37056000402993367</c:v>
                </c:pt>
                <c:pt idx="3">
                  <c:v>0.02159875234603592</c:v>
                </c:pt>
                <c:pt idx="4">
                  <c:v>0.020537862668430773</c:v>
                </c:pt>
                <c:pt idx="5">
                  <c:v>0.46029225090053716</c:v>
                </c:pt>
                <c:pt idx="6">
                  <c:v>1.0284932993593947</c:v>
                </c:pt>
                <c:pt idx="7">
                  <c:v>1.294679123311691</c:v>
                </c:pt>
                <c:pt idx="8">
                  <c:v>1.1060592426208784</c:v>
                </c:pt>
                <c:pt idx="9">
                  <c:v>0.7279894445553151</c:v>
                </c:pt>
                <c:pt idx="10">
                  <c:v>0.6000048967246483</c:v>
                </c:pt>
                <c:pt idx="11">
                  <c:v>0.9317135409997828</c:v>
                </c:pt>
                <c:pt idx="12">
                  <c:v>1.5100835184133206</c:v>
                </c:pt>
                <c:pt idx="13">
                  <c:v>1.8953036778474353</c:v>
                </c:pt>
                <c:pt idx="14">
                  <c:v>1.8251439200785584</c:v>
                </c:pt>
                <c:pt idx="15">
                  <c:v>1.4560483416674674</c:v>
                </c:pt>
                <c:pt idx="16">
                  <c:v>1.2193012540602217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E-4D55-96F4-6CD4AB1F5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128181760"/>
        <c:axId val="128183296"/>
      </c:scatterChart>
      <c:valAx>
        <c:axId val="128181760"/>
        <c:scaling>
          <c:orientation/>
          <c:max val="17"/>
          <c:min val="0"/>
        </c:scaling>
        <c:delete val="1"/>
        <c:axPos val="b"/>
        <c:majorTickMark val="out"/>
        <c:minorTickMark val="none"/>
        <c:tickLblPos val="none"/>
        <c:crossAx val="128183296"/>
        <c:crossBetween val="midCat"/>
      </c:valAx>
      <c:valAx>
        <c:axId val="128183296"/>
        <c:scaling>
          <c:orientation/>
          <c:max val="2.5"/>
          <c:min val="-0.7000000000000001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128181760"/>
        <c:crosses val="autoZero"/>
        <c:crossBetween val="midCat"/>
      </c:valAx>
      <c:spPr>
        <a:solidFill>
          <a:schemeClr val="accent1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e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8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686ACDB-C2F9-8F3D-6ABF-65023BD888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/>
              </a:defRPr>
            </a:lvl1pPr>
          </a:lstStyle>
          <a:p>
            <a:pPr>
              <a:defRPr/>
            </a:pPr>
            <a:endParaRPr lang="de-DE" altLang="hu-HU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29496B7-7954-81AC-7D39-26CC0B39E43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3488" y="0"/>
            <a:ext cx="2887662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/>
              </a:defRPr>
            </a:lvl1pPr>
          </a:lstStyle>
          <a:p>
            <a:pPr>
              <a:defRPr/>
            </a:pPr>
            <a:endParaRPr lang="de-DE" altLang="hu-HU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8D0FDC3-3677-A89E-FD86-B068B70065D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813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7005920C-AE32-F61A-5711-72F1ABC34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29238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hu-HU" noProof="0"/>
              <a:t>Mintaszöveg szerkesztése</a:t>
            </a:r>
          </a:p>
          <a:p>
            <a:pPr lvl="1"/>
            <a:r>
              <a:rPr lang="de-DE" altLang="hu-HU" noProof="0"/>
              <a:t>Második szint</a:t>
            </a:r>
          </a:p>
          <a:p>
            <a:pPr lvl="2"/>
            <a:r>
              <a:rPr lang="de-DE" altLang="hu-HU" noProof="0"/>
              <a:t>Harmadik szint</a:t>
            </a:r>
          </a:p>
          <a:p>
            <a:pPr lvl="3"/>
            <a:r>
              <a:rPr lang="de-DE" altLang="hu-HU" noProof="0"/>
              <a:t>Negyedik szint</a:t>
            </a:r>
          </a:p>
          <a:p>
            <a:pPr lvl="4"/>
            <a:r>
              <a:rPr lang="de-DE" altLang="hu-HU" noProof="0"/>
              <a:t>Ötödik szint</a:t>
            </a:r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175FC809-4EF8-0BCA-94E1-F6BF787E09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887663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/>
              </a:defRPr>
            </a:lvl1pPr>
          </a:lstStyle>
          <a:p>
            <a:pPr>
              <a:defRPr/>
            </a:pPr>
            <a:endParaRPr lang="de-DE" altLang="hu-HU"/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CC7BA93D-04AC-BBB2-AE31-0B5BF330A6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3488" y="9428163"/>
            <a:ext cx="2887662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FA63244-C0D5-4287-8CC1-7B45547EE106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8E752227-F3A4-D04E-07F2-8796591750AB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11266" name="Diakép helye 1">
            <a:extLst>
              <a:ext uri="{FF2B5EF4-FFF2-40B4-BE49-F238E27FC236}">
                <a16:creationId xmlns:a16="http://schemas.microsoft.com/office/drawing/2014/main" id="{B9F68803-362D-7E7E-DB01-50AF07011D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7" name="Jegyzetek helye 2">
            <a:extLst>
              <a:ext uri="{FF2B5EF4-FFF2-40B4-BE49-F238E27FC236}">
                <a16:creationId xmlns:a16="http://schemas.microsoft.com/office/drawing/2014/main" id="{60C62916-51B9-45C8-F870-7A3B2EE52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11268" name="Dia számának helye 3">
            <a:extLst>
              <a:ext uri="{FF2B5EF4-FFF2-40B4-BE49-F238E27FC236}">
                <a16:creationId xmlns:a16="http://schemas.microsoft.com/office/drawing/2014/main" id="{B9E17AA4-EE18-2366-C425-029F989D0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D4198AA3-4E60-4214-9482-3612BB8AB08D}" type="slidenum">
              <a:rPr lang="de-DE" altLang="hu-HU" smtClean="0"/>
              <a:pPr>
                <a:spcBef>
                  <a:spcPct val="0"/>
                </a:spcBef>
              </a:pPr>
              <a:t>4</a:t>
            </a:fld>
            <a:endParaRPr lang="de-DE" altLang="hu-HU"/>
          </a:p>
        </p:txBody>
      </p:sp>
    </p:spTree>
    <p:extLst>
      <p:ext uri="{BB962C8B-B14F-4D97-AF65-F5344CB8AC3E}">
        <p14:creationId val="2071518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482" name="Diakép helye 1">
            <a:extLst>
              <a:ext uri="{FF2B5EF4-FFF2-40B4-BE49-F238E27FC236}">
                <a16:creationId xmlns:a16="http://schemas.microsoft.com/office/drawing/2014/main" id="{28DF2677-BE10-A82A-4CC9-25A79AC7F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3" name="Jegyzetek helye 2">
            <a:extLst>
              <a:ext uri="{FF2B5EF4-FFF2-40B4-BE49-F238E27FC236}">
                <a16:creationId xmlns:a16="http://schemas.microsoft.com/office/drawing/2014/main" id="{8B33FA46-E63F-D81C-879D-7DE36DAB9C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20484" name="Dia számának helye 3">
            <a:extLst>
              <a:ext uri="{FF2B5EF4-FFF2-40B4-BE49-F238E27FC236}">
                <a16:creationId xmlns:a16="http://schemas.microsoft.com/office/drawing/2014/main" id="{6FF4406E-3A1F-4712-A102-0D4D63D2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FC07F49-5450-4225-A708-6B5C6CDDCD1D}" type="slidenum">
              <a:rPr lang="de-DE" altLang="hu-HU" smtClean="0"/>
              <a:t>21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6626" name="Diakép helye 1">
            <a:extLst>
              <a:ext uri="{FF2B5EF4-FFF2-40B4-BE49-F238E27FC236}">
                <a16:creationId xmlns:a16="http://schemas.microsoft.com/office/drawing/2014/main" id="{478369AF-FA36-2F61-BC1E-74347A4772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Jegyzetek helye 2">
            <a:extLst>
              <a:ext uri="{FF2B5EF4-FFF2-40B4-BE49-F238E27FC236}">
                <a16:creationId xmlns:a16="http://schemas.microsoft.com/office/drawing/2014/main" id="{3F2E6147-345C-6EE5-DC90-29E88E37E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26628" name="Dia számának helye 3">
            <a:extLst>
              <a:ext uri="{FF2B5EF4-FFF2-40B4-BE49-F238E27FC236}">
                <a16:creationId xmlns:a16="http://schemas.microsoft.com/office/drawing/2014/main" id="{0EC9AABA-01BA-B693-9519-D42ECB729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01C10B2-98CB-4872-8A9D-DF9BD79623F8}" type="slidenum">
              <a:rPr lang="de-DE" altLang="hu-HU" smtClean="0"/>
              <a:t>26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6866" name="Diakép helye 1">
            <a:extLst>
              <a:ext uri="{FF2B5EF4-FFF2-40B4-BE49-F238E27FC236}">
                <a16:creationId xmlns:a16="http://schemas.microsoft.com/office/drawing/2014/main" id="{6AC0010D-0626-5580-F596-DDD2448082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Jegyzetek helye 2">
            <a:extLst>
              <a:ext uri="{FF2B5EF4-FFF2-40B4-BE49-F238E27FC236}">
                <a16:creationId xmlns:a16="http://schemas.microsoft.com/office/drawing/2014/main" id="{F17DBBA9-8B59-5801-08BF-93C8632B18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36868" name="Dia számának helye 3">
            <a:extLst>
              <a:ext uri="{FF2B5EF4-FFF2-40B4-BE49-F238E27FC236}">
                <a16:creationId xmlns:a16="http://schemas.microsoft.com/office/drawing/2014/main" id="{126289BD-CEBD-05A9-60ED-B5DB2B2DD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27A9E99-9C9A-49DC-8E1A-33F1182B6CA8}" type="slidenum">
              <a:rPr lang="de-DE" altLang="hu-HU" smtClean="0"/>
              <a:t>27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8674" name="Diakép helye 1">
            <a:extLst>
              <a:ext uri="{FF2B5EF4-FFF2-40B4-BE49-F238E27FC236}">
                <a16:creationId xmlns:a16="http://schemas.microsoft.com/office/drawing/2014/main" id="{2CB42304-FD5B-417A-E782-A6FA150FBC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5" name="Jegyzetek helye 2">
            <a:extLst>
              <a:ext uri="{FF2B5EF4-FFF2-40B4-BE49-F238E27FC236}">
                <a16:creationId xmlns:a16="http://schemas.microsoft.com/office/drawing/2014/main" id="{D06AF76B-B26F-982D-29BF-CBBC80B751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28676" name="Dia számának helye 3">
            <a:extLst>
              <a:ext uri="{FF2B5EF4-FFF2-40B4-BE49-F238E27FC236}">
                <a16:creationId xmlns:a16="http://schemas.microsoft.com/office/drawing/2014/main" id="{ED24C789-6C9D-ABAF-1B0B-936670A1B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1F22252-9547-40C2-8D5B-049771FF8934}" type="slidenum">
              <a:rPr lang="de-DE" altLang="hu-HU" smtClean="0"/>
              <a:t>28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22" name="Diakép helye 1">
            <a:extLst>
              <a:ext uri="{FF2B5EF4-FFF2-40B4-BE49-F238E27FC236}">
                <a16:creationId xmlns:a16="http://schemas.microsoft.com/office/drawing/2014/main" id="{9031C8E8-E068-62E5-60B6-4A6A2F445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3" name="Jegyzetek helye 2">
            <a:extLst>
              <a:ext uri="{FF2B5EF4-FFF2-40B4-BE49-F238E27FC236}">
                <a16:creationId xmlns:a16="http://schemas.microsoft.com/office/drawing/2014/main" id="{BBCED05F-5742-7D0F-E6BB-4A79E3594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30724" name="Dia számának helye 3">
            <a:extLst>
              <a:ext uri="{FF2B5EF4-FFF2-40B4-BE49-F238E27FC236}">
                <a16:creationId xmlns:a16="http://schemas.microsoft.com/office/drawing/2014/main" id="{662390D9-CCF1-998C-001B-C4468541B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D78D543-149E-4635-AD20-645A200D970F}" type="slidenum">
              <a:rPr lang="de-DE" altLang="hu-HU" smtClean="0"/>
              <a:t>29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2770" name="Diakép helye 1">
            <a:extLst>
              <a:ext uri="{FF2B5EF4-FFF2-40B4-BE49-F238E27FC236}">
                <a16:creationId xmlns:a16="http://schemas.microsoft.com/office/drawing/2014/main" id="{343345ED-F063-2FA2-74C2-C1326B04A3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1" name="Jegyzetek helye 2">
            <a:extLst>
              <a:ext uri="{FF2B5EF4-FFF2-40B4-BE49-F238E27FC236}">
                <a16:creationId xmlns:a16="http://schemas.microsoft.com/office/drawing/2014/main" id="{1543CA76-9C01-439C-86D9-7DABCF6C41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32772" name="Dia számának helye 3">
            <a:extLst>
              <a:ext uri="{FF2B5EF4-FFF2-40B4-BE49-F238E27FC236}">
                <a16:creationId xmlns:a16="http://schemas.microsoft.com/office/drawing/2014/main" id="{93362A48-8714-16C5-05FF-DEA56A5F4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6F5D4A4-EB07-4682-ACE4-7FACA4F3D153}" type="slidenum">
              <a:rPr lang="de-DE" altLang="hu-HU" smtClean="0"/>
              <a:t>30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8" name="Diakép helye 1">
            <a:extLst>
              <a:ext uri="{FF2B5EF4-FFF2-40B4-BE49-F238E27FC236}">
                <a16:creationId xmlns:a16="http://schemas.microsoft.com/office/drawing/2014/main" id="{6CC6403C-EE13-5FF0-6C3B-12791E8445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9" name="Jegyzetek helye 2">
            <a:extLst>
              <a:ext uri="{FF2B5EF4-FFF2-40B4-BE49-F238E27FC236}">
                <a16:creationId xmlns:a16="http://schemas.microsoft.com/office/drawing/2014/main" id="{DA709DA1-7118-3C94-B32A-7BD7E8475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34820" name="Dia számának helye 3">
            <a:extLst>
              <a:ext uri="{FF2B5EF4-FFF2-40B4-BE49-F238E27FC236}">
                <a16:creationId xmlns:a16="http://schemas.microsoft.com/office/drawing/2014/main" id="{AA94A5AB-9D54-6D1A-8EB5-A08D423F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82ABEFF-EAA1-4999-BC1A-E9F146D8C3CA}" type="slidenum">
              <a:rPr lang="de-DE" altLang="hu-HU" smtClean="0"/>
              <a:t>38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818" name="Diakép helye 1">
            <a:extLst>
              <a:ext uri="{FF2B5EF4-FFF2-40B4-BE49-F238E27FC236}">
                <a16:creationId xmlns:a16="http://schemas.microsoft.com/office/drawing/2014/main" id="{6CC6403C-EE13-5FF0-6C3B-12791E8445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9" name="Jegyzetek helye 2">
            <a:extLst>
              <a:ext uri="{FF2B5EF4-FFF2-40B4-BE49-F238E27FC236}">
                <a16:creationId xmlns:a16="http://schemas.microsoft.com/office/drawing/2014/main" id="{DA709DA1-7118-3C94-B32A-7BD7E8475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34820" name="Dia számának helye 3">
            <a:extLst>
              <a:ext uri="{FF2B5EF4-FFF2-40B4-BE49-F238E27FC236}">
                <a16:creationId xmlns:a16="http://schemas.microsoft.com/office/drawing/2014/main" id="{AA94A5AB-9D54-6D1A-8EB5-A08D423F6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82ABEFF-EAA1-4999-BC1A-E9F146D8C3CA}" type="slidenum">
              <a:rPr lang="de-DE" altLang="hu-HU" smtClean="0"/>
              <a:t>40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69450DB6-B8CD-4476-69AA-1F23D9FC5725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11266" name="Diakép helye 1">
            <a:extLst>
              <a:ext uri="{FF2B5EF4-FFF2-40B4-BE49-F238E27FC236}">
                <a16:creationId xmlns:a16="http://schemas.microsoft.com/office/drawing/2014/main" id="{341242EB-AFC6-3CB2-F5E2-52A7B3AC76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7" name="Jegyzetek helye 2">
            <a:extLst>
              <a:ext uri="{FF2B5EF4-FFF2-40B4-BE49-F238E27FC236}">
                <a16:creationId xmlns:a16="http://schemas.microsoft.com/office/drawing/2014/main" id="{C74EF2BA-F505-3353-9287-D5F7A7A0E5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11268" name="Dia számának helye 3">
            <a:extLst>
              <a:ext uri="{FF2B5EF4-FFF2-40B4-BE49-F238E27FC236}">
                <a16:creationId xmlns:a16="http://schemas.microsoft.com/office/drawing/2014/main" id="{8524DB8B-5C57-5141-CEEB-C4CF66BBB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D4198AA3-4E60-4214-9482-3612BB8AB08D}" type="slidenum">
              <a:rPr lang="de-DE" altLang="hu-HU" smtClean="0"/>
              <a:pPr>
                <a:spcBef>
                  <a:spcPct val="0"/>
                </a:spcBef>
              </a:pPr>
              <a:t>43</a:t>
            </a:fld>
            <a:endParaRPr lang="de-DE" altLang="hu-HU"/>
          </a:p>
        </p:txBody>
      </p:sp>
    </p:spTree>
    <p:extLst>
      <p:ext uri="{BB962C8B-B14F-4D97-AF65-F5344CB8AC3E}">
        <p14:creationId val="1038891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B5B2BE5B-CCE9-46C2-0E6D-C537EA303F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9116A9DF-9CCB-4F55-BEE2-02997CBECE51}" type="slidenum">
              <a:rPr lang="de-DE" altLang="hu-HU" smtClean="0"/>
              <a:pPr>
                <a:spcBef>
                  <a:spcPct val="0"/>
                </a:spcBef>
              </a:pPr>
              <a:t>44</a:t>
            </a:fld>
            <a:endParaRPr lang="de-DE" altLang="hu-HU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96ED480-CF5A-2F9C-9FE4-637F8F401C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7643D68D-716A-608F-74D6-F8E55C5B1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de-DE" altLang="hu-H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58E22DF8-1E0E-7AE2-6294-40326FAD736A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7650" name="Diakép helye 1">
            <a:extLst>
              <a:ext uri="{FF2B5EF4-FFF2-40B4-BE49-F238E27FC236}">
                <a16:creationId xmlns:a16="http://schemas.microsoft.com/office/drawing/2014/main" id="{EB277EE0-EFB3-4B1B-8740-AFD95DEC2B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1" name="Jegyzetek helye 2">
            <a:extLst>
              <a:ext uri="{FF2B5EF4-FFF2-40B4-BE49-F238E27FC236}">
                <a16:creationId xmlns:a16="http://schemas.microsoft.com/office/drawing/2014/main" id="{27E8BE9C-8EFF-7E6D-CB49-29CACA7AA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27652" name="Dia számának helye 3">
            <a:extLst>
              <a:ext uri="{FF2B5EF4-FFF2-40B4-BE49-F238E27FC236}">
                <a16:creationId xmlns:a16="http://schemas.microsoft.com/office/drawing/2014/main" id="{261137E2-6470-A468-4A7A-4322DFDF7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ADE14394-0729-4FC3-B50B-CEE722355E0A}" type="slidenum">
              <a:rPr lang="de-DE" altLang="hu-HU" smtClean="0"/>
              <a:pPr>
                <a:spcBef>
                  <a:spcPct val="0"/>
                </a:spcBef>
              </a:pPr>
              <a:t>6</a:t>
            </a:fld>
            <a:endParaRPr lang="de-DE" altLang="hu-HU"/>
          </a:p>
        </p:txBody>
      </p:sp>
    </p:spTree>
    <p:extLst>
      <p:ext uri="{BB962C8B-B14F-4D97-AF65-F5344CB8AC3E}">
        <p14:creationId val="2008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A63244-C0D5-4287-8CC1-7B45547EE106}" type="slidenum">
              <a:rPr lang="de-DE" altLang="hu-HU" smtClean="0"/>
              <a:pPr>
                <a:defRPr/>
              </a:pPr>
              <a:t>9</a:t>
            </a:fld>
            <a:endParaRPr lang="de-DE" altLang="hu-HU"/>
          </a:p>
        </p:txBody>
      </p:sp>
    </p:spTree>
    <p:extLst>
      <p:ext uri="{BB962C8B-B14F-4D97-AF65-F5344CB8AC3E}">
        <p14:creationId val="683497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A63244-C0D5-4287-8CC1-7B45547EE106}" type="slidenum">
              <a:rPr lang="de-DE" altLang="hu-HU" smtClean="0"/>
              <a:pPr>
                <a:defRPr/>
              </a:pPr>
              <a:t>11</a:t>
            </a:fld>
            <a:endParaRPr lang="de-DE" altLang="hu-HU"/>
          </a:p>
        </p:txBody>
      </p:sp>
    </p:spTree>
    <p:extLst>
      <p:ext uri="{BB962C8B-B14F-4D97-AF65-F5344CB8AC3E}">
        <p14:creationId val="299436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7CCF4C11-6A7A-7CBC-005B-0328AE722173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8194" name="Diakép helye 1">
            <a:extLst>
              <a:ext uri="{FF2B5EF4-FFF2-40B4-BE49-F238E27FC236}">
                <a16:creationId xmlns:a16="http://schemas.microsoft.com/office/drawing/2014/main" id="{8EC3ECFB-9C8D-516E-F320-DA04AE7AE3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5" name="Jegyzetek helye 2">
            <a:extLst>
              <a:ext uri="{FF2B5EF4-FFF2-40B4-BE49-F238E27FC236}">
                <a16:creationId xmlns:a16="http://schemas.microsoft.com/office/drawing/2014/main" id="{9A77844C-9801-0904-BB17-452BB4A09A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8196" name="Dia számának helye 3">
            <a:extLst>
              <a:ext uri="{FF2B5EF4-FFF2-40B4-BE49-F238E27FC236}">
                <a16:creationId xmlns:a16="http://schemas.microsoft.com/office/drawing/2014/main" id="{E4BF749F-0C4E-75CF-4239-403368D75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7513BFF3-DB92-40A7-A9A6-F1776D48F397}" type="slidenum">
              <a:rPr lang="de-DE" altLang="hu-HU"/>
              <a:pPr>
                <a:spcBef>
                  <a:spcPct val="0"/>
                </a:spcBef>
              </a:pPr>
              <a:t>14</a:t>
            </a:fld>
            <a:endParaRPr lang="de-DE" altLang="hu-HU"/>
          </a:p>
        </p:txBody>
      </p:sp>
    </p:spTree>
    <p:extLst>
      <p:ext uri="{BB962C8B-B14F-4D97-AF65-F5344CB8AC3E}">
        <p14:creationId val="352328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90" name="Diakép helye 1">
            <a:extLst>
              <a:ext uri="{FF2B5EF4-FFF2-40B4-BE49-F238E27FC236}">
                <a16:creationId xmlns:a16="http://schemas.microsoft.com/office/drawing/2014/main" id="{ACBAC11D-72AD-E6EF-5224-4C17085146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1" name="Jegyzetek helye 2">
            <a:extLst>
              <a:ext uri="{FF2B5EF4-FFF2-40B4-BE49-F238E27FC236}">
                <a16:creationId xmlns:a16="http://schemas.microsoft.com/office/drawing/2014/main" id="{21CA8505-F8A8-8126-3F00-75E42EEC6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12292" name="Dia számának helye 3">
            <a:extLst>
              <a:ext uri="{FF2B5EF4-FFF2-40B4-BE49-F238E27FC236}">
                <a16:creationId xmlns:a16="http://schemas.microsoft.com/office/drawing/2014/main" id="{9637401F-25BF-4A70-11FC-DA59C1759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637D2BB-D62A-43FF-9C43-E847C2EE8E90}" type="slidenum">
              <a:rPr lang="de-DE" altLang="hu-HU" smtClean="0"/>
              <a:t>17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Diakép helye 1">
            <a:extLst>
              <a:ext uri="{FF2B5EF4-FFF2-40B4-BE49-F238E27FC236}">
                <a16:creationId xmlns:a16="http://schemas.microsoft.com/office/drawing/2014/main" id="{8C193323-7CED-76B4-AFCE-5EA647A7D1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9" name="Jegyzetek helye 2">
            <a:extLst>
              <a:ext uri="{FF2B5EF4-FFF2-40B4-BE49-F238E27FC236}">
                <a16:creationId xmlns:a16="http://schemas.microsoft.com/office/drawing/2014/main" id="{30B94CE7-9E27-8CA1-7AC6-A08FB1485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14340" name="Dia számának helye 3">
            <a:extLst>
              <a:ext uri="{FF2B5EF4-FFF2-40B4-BE49-F238E27FC236}">
                <a16:creationId xmlns:a16="http://schemas.microsoft.com/office/drawing/2014/main" id="{DC1B4DC8-470C-4708-7C0F-A96B3552F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FB70F8E-FD29-44E6-92C6-F47024C8A17D}" type="slidenum">
              <a:rPr lang="de-DE" altLang="hu-HU" smtClean="0"/>
              <a:t>18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386" name="Diakép helye 1">
            <a:extLst>
              <a:ext uri="{FF2B5EF4-FFF2-40B4-BE49-F238E27FC236}">
                <a16:creationId xmlns:a16="http://schemas.microsoft.com/office/drawing/2014/main" id="{476EBBDD-AF46-6011-4567-A644BBE2B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Jegyzetek helye 2">
            <a:extLst>
              <a:ext uri="{FF2B5EF4-FFF2-40B4-BE49-F238E27FC236}">
                <a16:creationId xmlns:a16="http://schemas.microsoft.com/office/drawing/2014/main" id="{A71A9A07-5DCD-6875-EC3C-EC29576486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16388" name="Dia számának helye 3">
            <a:extLst>
              <a:ext uri="{FF2B5EF4-FFF2-40B4-BE49-F238E27FC236}">
                <a16:creationId xmlns:a16="http://schemas.microsoft.com/office/drawing/2014/main" id="{3BF21E47-A153-CF1D-C2FA-E011978F2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26A7560-0121-4D07-8A5B-89D0A9C8A71D}" type="slidenum">
              <a:rPr lang="de-DE" altLang="hu-HU" smtClean="0"/>
              <a:t>19</a:t>
            </a:fld>
            <a:endParaRPr lang="de-DE" altLang="hu-H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434" name="Diakép helye 1">
            <a:extLst>
              <a:ext uri="{FF2B5EF4-FFF2-40B4-BE49-F238E27FC236}">
                <a16:creationId xmlns:a16="http://schemas.microsoft.com/office/drawing/2014/main" id="{E114B79E-47F4-5C7C-2818-415A726685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Jegyzetek helye 2">
            <a:extLst>
              <a:ext uri="{FF2B5EF4-FFF2-40B4-BE49-F238E27FC236}">
                <a16:creationId xmlns:a16="http://schemas.microsoft.com/office/drawing/2014/main" id="{4DDDC575-6FD3-F00A-755A-D61BDC68C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 altLang="hu-HU">
              <a:latin typeface="Arial" pitchFamily="34" charset="0"/>
            </a:endParaRPr>
          </a:p>
        </p:txBody>
      </p:sp>
      <p:sp>
        <p:nvSpPr>
          <p:cNvPr id="18436" name="Dia számának helye 3">
            <a:extLst>
              <a:ext uri="{FF2B5EF4-FFF2-40B4-BE49-F238E27FC236}">
                <a16:creationId xmlns:a16="http://schemas.microsoft.com/office/drawing/2014/main" id="{7B1907FF-8EA0-E61D-C08A-B74B70F4C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395AC867-798D-455C-AF09-C6A282A18BA1}" type="slidenum">
              <a:rPr lang="de-DE" altLang="hu-HU" smtClean="0"/>
              <a:t>20</a:t>
            </a:fld>
            <a:endParaRPr lang="de-DE" altLang="hu-HU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E570D7-EF25-4A70-8114-EB8A63DCD5D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570B56-63FA-4461-A37B-BCED855B6F8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0FE9EF3-F27A-4B18-BD41-4D0007988B6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3A752C9-1158-1244-0C41-37AFE2911E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1A2B2D-44C5-77BF-7557-EB135BB55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B71E19-C186-2C3F-C758-70869EE183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E8125-36AB-45BB-AF23-12BD555C31D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744410963"/>
      </p:ext>
    </p:extLst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9CA435-90B9-A269-49FE-AB02AEF669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9B52BE-0A63-FA6B-8A8E-2BB47BEE7E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501A7B6-6AB5-8F88-251A-567062FD46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83C50-1BAC-496B-A68A-8A94A867559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886083266"/>
      </p:ext>
    </p:extLst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BC47B2-D933-39D6-EBAB-55DD9140A9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960CC2-F53D-DDC0-19CD-24C63A6F77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6F8519-733C-A1AD-E4E3-F0F3FD1860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F2BBC-0999-49F3-B4F2-EA7324F1627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651440840"/>
      </p:ext>
    </p:extLst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B85594-E134-DC23-CB5B-8356C7057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5A1A0-4B2E-FB44-8C9D-7DB081D0F6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702A6-7E36-69FC-43D3-900E45ADC1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91D30-11B9-4C01-961B-BC3AB293268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06018372"/>
      </p:ext>
    </p:extLst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044EA9A-2098-F6A7-B1EF-B9D2AAF4A5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C09E43-764F-88B9-C355-DA9D812C9C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0D9274F-3DC0-DB06-0395-DA7D20B5C7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B580D-59D5-48B1-95F3-7549226FCDB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339401266"/>
      </p:ext>
    </p:extLst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8D15AE-BDCF-0F89-D0FC-E906A53CF1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9C304C-9BF1-B97D-6B17-4E04912322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CF8C11-F4EA-2AF5-6159-E214501229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C8835-72B8-4C1C-B946-906ECBFE043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060844613"/>
      </p:ext>
    </p:extLst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D7B07CD-5C4E-1549-7134-8A9AA86BD5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134C030-6642-E7DE-8783-263C23E443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7B20080-975B-89ED-6BAF-92BA80D1D7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F25E0-BE94-4CFB-8B1F-D2A11B6A97F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860894526"/>
      </p:ext>
    </p:extLst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CB53F-F3DA-410E-D446-19089F90E5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8C50E-E801-20B3-72B8-E750B124AF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6A2BC-1DA6-27AA-3DB5-A0A286EDB4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F0DB5-8287-4D91-A467-B09889361E7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921370177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A4F9BD7-4B83-4C41-A747-71BF6EC44F7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A8495-E7C1-D86A-957B-BE5541F531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A98DE-B448-011B-94DF-EB277221D8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878E3-2291-07C3-AED3-2DAA23C0FF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483F4-BBAA-4BEB-AB5C-378A16441DC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607626452"/>
      </p:ext>
    </p:extLst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6F37C3-397A-B4DD-17F3-9994F3A9CB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5E45AA-A1F7-9CE3-90C9-DD683A604C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3E83EB-2197-5D17-6DF3-598875D57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E29C0-C706-4922-AE74-4131F2818A4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605413062"/>
      </p:ext>
    </p:extLst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BA775A-18CA-28DD-4F62-D54D3126F5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E121D3-0FAE-C28A-9C28-641D2CBDB5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A3B3C2-8C94-42B3-4F5D-7C7CD1AD5E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C14DF-AA82-48C7-8730-934B0D762E9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401500825"/>
      </p:ext>
    </p:extLst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AndTwoObj" preserve="1">
  <p:cSld name="Cím, 1 nagy és 2 kisebb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81D6052-ABB8-9462-0447-5AE27E60BD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7752F70-33A7-1AE0-E895-C664974144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0210512-77FA-0599-1F33-CBE90529D1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D762C-BC65-41F0-851C-3EE7F4A54A8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840354116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5C13935-7A75-4E1C-7640-03856DDE75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E4C27C-5E4C-8B9D-4A92-DE0A9993C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E72537-72C1-C0D4-6990-31848B5B60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A3FC4-7CAC-4BF6-B135-7FAF69346DC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4244009845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C36327-45AF-CA81-905F-04B091EBC9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2D84B5-77E4-372C-5515-0A87FCF6F0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3012A7-13A5-7982-0040-F24A0B0663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369A-1DC2-4C92-952D-641C9CB9E47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860281552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CF3702-B77D-6B3A-AF85-079C3F88EB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62994F-3EB1-AA7F-73E9-BA221A11BB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1BD99F-3B43-6B99-9C19-26EDC4A869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51D0E-0137-4242-B335-03DFF7446F6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686229985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15566F-A241-8AA0-286C-5B8DDD3735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0E5C38-AF09-9504-3959-CCE1E91888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62531A-573A-E65C-9D6A-83D0B9D625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17305-FC93-48D9-A2A4-10D1B8D5562E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539950038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B142F-465F-CF3A-D257-40E9ED59A9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26F31-6B07-C0B1-C607-87F3D1F93D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E7223-FE1B-CAA5-7FF2-9A734E3B4D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AD0DB7-F254-45E6-B7E6-17C8484BF5E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722225179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461CB5E-DA5C-3553-F0EB-10C0D9E242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6B0FC6F-A0A2-6493-CA23-AB231A2A57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D251B96-CCE8-40F5-DA54-4D4EDB4C40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F9B11-A06D-423C-9C67-51A80774255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420355350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8540329-8203-49A9-9730-3893AABA9C7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F7DC414-B772-040B-08E9-180B635EA8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31B8729-2B70-9757-B0A9-C939241B4C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F4F0EC7-4E21-E2FD-FFC5-3CD61AB8CB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ACABB-16FE-49E1-8379-B1A220D662F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451418236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89168DA-3B0D-EEF3-E0A6-9EF38ADFAD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9B5FD66-F255-2AF4-BA57-1B1B26EC6A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8BCE629-AE61-7566-B988-0266ED358E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16B13-A1E5-4881-B450-8605332358B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95965217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AF719-C002-3517-FC61-9E57A43CCE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508BB-83BA-7569-997D-CD340E9E5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7099C-0900-2B79-A5F9-344E4C9813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7FAD3-DA72-46A8-A520-5DFC7F559FA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771451039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069BF-181B-586A-62BB-4EFBD93800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62D8EF-0ABB-9449-FB14-D89D356B3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83C6B-F187-D1CF-5254-8A6BDCA88C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C6E4D-4668-462E-9AC6-CA696B36444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618210297"/>
      </p:ext>
    </p:extLst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92D713-CACF-D786-FAB9-538F83F997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DBDB15-B0B3-D1AB-8C05-7AA1C95737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6375AF-A1FC-B5F8-62A9-A9736744B3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B42D2-5C88-4AEE-AC76-AE7F72AE715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4420916"/>
      </p:ext>
    </p:extLst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75BC4A-665E-57AF-5140-C19C3C6464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E5DE02-EFD6-1788-6CE1-C54A99CAF7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414A33-53A7-D8B2-9FB5-224BA2B899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3934D-0BF0-41DA-B599-019D5B1D3F1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17448271"/>
      </p:ext>
    </p:extLst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AndTwoObj" preserve="1">
  <p:cSld name="Cím, 1 nagy és 2 kisebb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96F4BC2-5B0D-FF7B-7518-64D9706027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513E643-C8E1-8000-E20F-BE0FCE4A19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2C20E7E-373F-CA1A-4011-558EEB0229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34C12-B90F-418B-8EF0-86B9E9E9722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38141517"/>
      </p:ext>
    </p:extLst>
  </p:cSld>
  <p:clrMapOvr>
    <a:masterClrMapping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F9098F-F1E7-D44A-CD6F-EC09AFA6E2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33E9EE-B727-C4AA-3A04-D49121F8B5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061772-E26D-29BD-6A64-8C43FDB3AF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637B1-3CDA-4E59-B0C2-625F6F37CE6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912996239"/>
      </p:ext>
    </p:extLst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C36327-45AF-CA81-905F-04B091EBC9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2D84B5-77E4-372C-5515-0A87FCF6F0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3012A7-13A5-7982-0040-F24A0B0663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369A-1DC2-4C92-952D-641C9CB9E47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860281552"/>
      </p:ext>
    </p:extLst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CF3702-B77D-6B3A-AF85-079C3F88EB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62994F-3EB1-AA7F-73E9-BA221A11BB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1BD99F-3B43-6B99-9C19-26EDC4A869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51D0E-0137-4242-B335-03DFF7446F6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686229985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1B4D26F-6C32-48B8-9C19-620D253F559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15566F-A241-8AA0-286C-5B8DDD3735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0E5C38-AF09-9504-3959-CCE1E91888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62531A-573A-E65C-9D6A-83D0B9D625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17305-FC93-48D9-A2A4-10D1B8D5562E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539950038"/>
      </p:ext>
    </p:extLst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B142F-465F-CF3A-D257-40E9ED59A9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26F31-6B07-C0B1-C607-87F3D1F93D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E7223-FE1B-CAA5-7FF2-9A734E3B4D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AD0DB7-F254-45E6-B7E6-17C8484BF5E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722225179"/>
      </p:ext>
    </p:extLst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461CB5E-DA5C-3553-F0EB-10C0D9E242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6B0FC6F-A0A2-6493-CA23-AB231A2A57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D251B96-CCE8-40F5-DA54-4D4EDB4C40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F9B11-A06D-423C-9C67-51A80774255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420355350"/>
      </p:ext>
    </p:extLst>
  </p:cSld>
  <p:clrMapOvr>
    <a:masterClrMapping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F7DC414-B772-040B-08E9-180B635EA8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31B8729-2B70-9757-B0A9-C939241B4C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F4F0EC7-4E21-E2FD-FFC5-3CD61AB8CB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ACABB-16FE-49E1-8379-B1A220D662F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451418236"/>
      </p:ext>
    </p:extLst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89168DA-3B0D-EEF3-E0A6-9EF38ADFAD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9B5FD66-F255-2AF4-BA57-1B1B26EC6A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8BCE629-AE61-7566-B988-0266ED358E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16B13-A1E5-4881-B450-8605332358B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95965217"/>
      </p:ext>
    </p:extLst>
  </p:cSld>
  <p:clrMapOvr>
    <a:masterClrMapping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AF719-C002-3517-FC61-9E57A43CCE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508BB-83BA-7569-997D-CD340E9E5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7099C-0900-2B79-A5F9-344E4C9813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7FAD3-DA72-46A8-A520-5DFC7F559FA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771451039"/>
      </p:ext>
    </p:extLst>
  </p:cSld>
  <p:clrMapOvr>
    <a:masterClrMapping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069BF-181B-586A-62BB-4EFBD93800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62D8EF-0ABB-9449-FB14-D89D356B3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83C6B-F187-D1CF-5254-8A6BDCA88C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C6E4D-4668-462E-9AC6-CA696B36444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618210297"/>
      </p:ext>
    </p:extLst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92D713-CACF-D786-FAB9-538F83F997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DBDB15-B0B3-D1AB-8C05-7AA1C95737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6375AF-A1FC-B5F8-62A9-A9736744B3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B42D2-5C88-4AEE-AC76-AE7F72AE715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4420916"/>
      </p:ext>
    </p:extLst>
  </p:cSld>
  <p:clrMapOvr>
    <a:masterClrMapping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75BC4A-665E-57AF-5140-C19C3C6464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E5DE02-EFD6-1788-6CE1-C54A99CAF7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414A33-53A7-D8B2-9FB5-224BA2B899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3934D-0BF0-41DA-B599-019D5B1D3F1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17448271"/>
      </p:ext>
    </p:extLst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AndTwoObj" preserve="1">
  <p:cSld name="Cím, 1 nagy és 2 kisebb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96F4BC2-5B0D-FF7B-7518-64D9706027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513E643-C8E1-8000-E20F-BE0FCE4A19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2C20E7E-373F-CA1A-4011-558EEB0229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34C12-B90F-418B-8EF0-86B9E9E9722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38141517"/>
      </p:ext>
    </p:extLst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BDBA039D-9E0F-4AA5-AE18-EDA5959BDA9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F9098F-F1E7-D44A-CD6F-EC09AFA6E2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33E9EE-B727-C4AA-3A04-D49121F8B5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061772-E26D-29BD-6A64-8C43FDB3AF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637B1-3CDA-4E59-B0C2-625F6F37CE6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912996239"/>
      </p:ext>
    </p:extLst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C36327-45AF-CA81-905F-04B091EBC9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2D84B5-77E4-372C-5515-0A87FCF6F0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3012A7-13A5-7982-0040-F24A0B0663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369A-1DC2-4C92-952D-641C9CB9E47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860281552"/>
      </p:ext>
    </p:extLst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CF3702-B77D-6B3A-AF85-079C3F88EB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62994F-3EB1-AA7F-73E9-BA221A11BB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1BD99F-3B43-6B99-9C19-26EDC4A869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51D0E-0137-4242-B335-03DFF7446F6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686229985"/>
      </p:ext>
    </p:extLst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15566F-A241-8AA0-286C-5B8DDD3735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0E5C38-AF09-9504-3959-CCE1E91888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62531A-573A-E65C-9D6A-83D0B9D625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17305-FC93-48D9-A2A4-10D1B8D5562E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539950038"/>
      </p:ext>
    </p:extLst>
  </p:cSld>
  <p:clrMapOvr>
    <a:masterClrMapping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B142F-465F-CF3A-D257-40E9ED59A9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26F31-6B07-C0B1-C607-87F3D1F93D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E7223-FE1B-CAA5-7FF2-9A734E3B4D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AD0DB7-F254-45E6-B7E6-17C8484BF5E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722225179"/>
      </p:ext>
    </p:extLst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461CB5E-DA5C-3553-F0EB-10C0D9E242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6B0FC6F-A0A2-6493-CA23-AB231A2A57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D251B96-CCE8-40F5-DA54-4D4EDB4C40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F9B11-A06D-423C-9C67-51A80774255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420355350"/>
      </p:ext>
    </p:extLst>
  </p:cSld>
  <p:clrMapOvr>
    <a:masterClrMapping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F7DC414-B772-040B-08E9-180B635EA8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31B8729-2B70-9757-B0A9-C939241B4C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F4F0EC7-4E21-E2FD-FFC5-3CD61AB8CB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ACABB-16FE-49E1-8379-B1A220D662F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451418236"/>
      </p:ext>
    </p:extLst>
  </p:cSld>
  <p:clrMapOvr>
    <a:masterClrMapping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89168DA-3B0D-EEF3-E0A6-9EF38ADFAD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9B5FD66-F255-2AF4-BA57-1B1B26EC6A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8BCE629-AE61-7566-B988-0266ED358E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16B13-A1E5-4881-B450-8605332358B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95965217"/>
      </p:ext>
    </p:extLst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AF719-C002-3517-FC61-9E57A43CCE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508BB-83BA-7569-997D-CD340E9E5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7099C-0900-2B79-A5F9-344E4C9813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7FAD3-DA72-46A8-A520-5DFC7F559FA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771451039"/>
      </p:ext>
    </p:extLst>
  </p:cSld>
  <p:clrMapOvr>
    <a:masterClrMapping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069BF-181B-586A-62BB-4EFBD93800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62D8EF-0ABB-9449-FB14-D89D356B3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83C6B-F187-D1CF-5254-8A6BDCA88C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C6E4D-4668-462E-9AC6-CA696B36444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618210297"/>
      </p:ext>
    </p:extLst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A774022C-CA3A-4CA8-822E-915C802414D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92D713-CACF-D786-FAB9-538F83F997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DBDB15-B0B3-D1AB-8C05-7AA1C95737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6375AF-A1FC-B5F8-62A9-A9736744B3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B42D2-5C88-4AEE-AC76-AE7F72AE715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4420916"/>
      </p:ext>
    </p:extLst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75BC4A-665E-57AF-5140-C19C3C6464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E5DE02-EFD6-1788-6CE1-C54A99CAF7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414A33-53A7-D8B2-9FB5-224BA2B899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3934D-0BF0-41DA-B599-019D5B1D3F1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17448271"/>
      </p:ext>
    </p:extLst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AndTwoObj" preserve="1">
  <p:cSld name="Cím, 1 nagy és 2 kisebb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96F4BC2-5B0D-FF7B-7518-64D9706027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513E643-C8E1-8000-E20F-BE0FCE4A19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2C20E7E-373F-CA1A-4011-558EEB0229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34C12-B90F-418B-8EF0-86B9E9E9722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38141517"/>
      </p:ext>
    </p:extLst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F9098F-F1E7-D44A-CD6F-EC09AFA6E2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33E9EE-B727-C4AA-3A04-D49121F8B5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061772-E26D-29BD-6A64-8C43FDB3AF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637B1-3CDA-4E59-B0C2-625F6F37CE6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912996239"/>
      </p:ext>
    </p:extLst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286695-813F-6346-C222-C69B187CE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DFC85D6-3A67-9A28-19F1-C7E19055E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92686C-4108-CE67-80F8-639934C2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879A110-3454-F0D8-805F-F4E56E43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62D371-13C4-52BA-3669-E47E9624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834294459"/>
      </p:ext>
    </p:extLst>
  </p:cSld>
  <p:clrMapOvr>
    <a:masterClrMapping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084F17-6860-7029-0D33-4AC98031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D7FE6B-BFD9-9B99-A86C-DE6BE76CB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D7A18D5-1072-E593-A32B-E3B95598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7F826CE-B373-F15C-233F-3DFB8EDA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B048C3A-35EE-729B-0E6B-FC99C350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1857631655"/>
      </p:ext>
    </p:extLst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1A449D-32F1-546B-5B6F-A2BE87F6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1F340B1-9AB1-B9E0-65B2-650CEFACE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5215996-B38C-C852-6755-35B8658C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693DBD4-95DA-C981-7A3C-E01D732D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760010-6555-EEB9-2CB3-F08ABA7C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370987567"/>
      </p:ext>
    </p:extLst>
  </p:cSld>
  <p:clrMapOvr>
    <a:masterClrMapping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3E2917-2387-0773-8CC2-CBDABE78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FA5AB6-8560-030D-36E4-BF10BF062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89EE95F-5A4C-165E-1AAB-21D365A2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F0FE8B2-6AF8-A7E2-D881-D4ABD489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8EF8F6B-94A7-82F4-DFF4-70D75E89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CB1EEC8-D050-B8BC-8E43-7815CB16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858237597"/>
      </p:ext>
    </p:extLst>
  </p:cSld>
  <p:clrMapOvr>
    <a:masterClrMapping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9105BE-4391-2BCF-8018-4FC82321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8AA8BAB-4C30-72B0-7C8A-D989DBD91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9F50CFD-67FB-B6BB-2715-4751E426F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B5A29E1-C64D-0120-224E-CC2D4F121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94E69BE-ADDD-1540-5036-76E2C8C7A8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5F1F18D-83A2-F781-C64D-D459118C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2AC0F14-8EEC-EF54-3745-A6D96B1F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02678E5-6EB4-9472-0FCA-D281BAF6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1947654371"/>
      </p:ext>
    </p:extLst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EA50DC-FAE2-A74B-05B3-1B91BD11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8754253-822F-6496-DCE4-CE6ED524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1496E14-B214-8A95-7C2D-06EFC4B1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4B11196-8ACA-F9B3-41FC-2E3B1245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1157602966"/>
      </p:ext>
    </p:extLst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23E24006-E350-4DE2-895C-A926EDE28BF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DAE3288-5B51-F217-61F9-AA8B3C9D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33A188D-2C71-6F61-7CCE-8993441A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68B0B1F-81D5-E65A-44CD-59BD41C1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1269063569"/>
      </p:ext>
    </p:extLst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DB715D-9499-52B3-2626-4F865AD2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722246-05BD-05AA-669C-8F6E411BD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387C46-3625-5CE0-1941-227950BDD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1866521-EA2B-075E-19CA-B0D56892E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FC33E68-B923-5010-940F-BD72B4C2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5CE2272-ED1E-370F-B84A-844FD802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4001406943"/>
      </p:ext>
    </p:extLst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513DA8-C855-2FD5-8DD0-3C454334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FFF2909-BC4C-C855-3FA2-7EDD5C408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67AFF04-0C4D-5B1E-46C7-409CDF2F1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55C65E-05B9-B2DE-C2B7-4DB100E1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16CC724-8150-9B5B-68B6-456A174B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C7045B9-09DD-17A4-5EF8-66CD9606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3808367348"/>
      </p:ext>
    </p:extLst>
  </p:cSld>
  <p:clrMapOvr>
    <a:masterClrMapping/>
  </p:clrMapOvr>
  <p:transition/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0E9770-7C44-D072-0C55-74614DB2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DDB8516-9792-B64B-21C0-B3DE200F2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D779FDF-2887-E61E-444F-ECC29EE0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BEB4110-5B5F-C5D0-569C-CFE91904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A4A72-4EA6-77D7-ABF0-11024138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618761570"/>
      </p:ext>
    </p:extLst>
  </p:cSld>
  <p:clrMapOvr>
    <a:masterClrMapping/>
  </p:clrMapOvr>
  <p:transition/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B1C5A37-0915-ADE6-8740-D05B329CF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7FDB6B1-B005-26A0-16FD-90A4712E3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7B49629-0AB8-8E47-26B0-82FD12B2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880C58-4C2D-A84C-8E9D-9C6599DF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CDAC1D2-55FA-4706-E069-D423394E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519455480"/>
      </p:ext>
    </p:extLst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3A752C9-1158-1244-0C41-37AFE2911E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1A2B2D-44C5-77BF-7557-EB135BB55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B71E19-C186-2C3F-C758-70869EE183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E8125-36AB-45BB-AF23-12BD555C31D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744410963"/>
      </p:ext>
    </p:extLst>
  </p:cSld>
  <p:clrMapOvr>
    <a:masterClrMapping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9CA435-90B9-A269-49FE-AB02AEF669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9B52BE-0A63-FA6B-8A8E-2BB47BEE7E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501A7B6-6AB5-8F88-251A-567062FD46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83C50-1BAC-496B-A68A-8A94A867559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886083266"/>
      </p:ext>
    </p:extLst>
  </p:cSld>
  <p:clrMapOvr>
    <a:masterClrMapping/>
  </p:clrMapOvr>
  <p:transition/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BC47B2-D933-39D6-EBAB-55DD9140A9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960CC2-F53D-DDC0-19CD-24C63A6F77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26F8519-733C-A1AD-E4E3-F0F3FD1860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F2BBC-0999-49F3-B4F2-EA7324F1627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651440840"/>
      </p:ext>
    </p:extLst>
  </p:cSld>
  <p:clrMapOvr>
    <a:masterClrMapping/>
  </p:clrMapOvr>
  <p:transition/>
  <p:timing/>
</p:sldLayout>
</file>

<file path=ppt/slideLayouts/slideLayout7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B85594-E134-DC23-CB5B-8356C7057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5A1A0-4B2E-FB44-8C9D-7DB081D0F6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702A6-7E36-69FC-43D3-900E45ADC1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91D30-11B9-4C01-961B-BC3AB293268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106018372"/>
      </p:ext>
    </p:extLst>
  </p:cSld>
  <p:clrMapOvr>
    <a:masterClrMapping/>
  </p:clrMapOvr>
  <p:transition/>
  <p:timing/>
</p:sldLayout>
</file>

<file path=ppt/slideLayouts/slideLayout7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044EA9A-2098-F6A7-B1EF-B9D2AAF4A5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FC09E43-764F-88B9-C355-DA9D812C9C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0D9274F-3DC0-DB06-0395-DA7D20B5C7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B580D-59D5-48B1-95F3-7549226FCDB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339401266"/>
      </p:ext>
    </p:extLst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6A43DB2-291A-48A0-B1D7-67CCD994186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8D15AE-BDCF-0F89-D0FC-E906A53CF1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9C304C-9BF1-B97D-6B17-4E04912322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CF8C11-F4EA-2AF5-6159-E214501229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C8835-72B8-4C1C-B946-906ECBFE043F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060844613"/>
      </p:ext>
    </p:extLst>
  </p:cSld>
  <p:clrMapOvr>
    <a:masterClrMapping/>
  </p:clrMapOvr>
  <p:transition/>
  <p:timing/>
</p:sldLayout>
</file>

<file path=ppt/slideLayouts/slideLayout8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D7B07CD-5C4E-1549-7134-8A9AA86BD5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134C030-6642-E7DE-8783-263C23E443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7B20080-975B-89ED-6BAF-92BA80D1D7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F25E0-BE94-4CFB-8B1F-D2A11B6A97F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860894526"/>
      </p:ext>
    </p:extLst>
  </p:cSld>
  <p:clrMapOvr>
    <a:masterClrMapping/>
  </p:clrMapOvr>
  <p:transition/>
  <p:timing/>
</p:sldLayout>
</file>

<file path=ppt/slideLayouts/slideLayout8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CB53F-F3DA-410E-D446-19089F90E5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8C50E-E801-20B3-72B8-E750B124AF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6A2BC-1DA6-27AA-3DB5-A0A286EDB4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F0DB5-8287-4D91-A467-B09889361E7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921370177"/>
      </p:ext>
    </p:extLst>
  </p:cSld>
  <p:clrMapOvr>
    <a:masterClrMapping/>
  </p:clrMapOvr>
  <p:transition/>
  <p:timing/>
</p:sldLayout>
</file>

<file path=ppt/slideLayouts/slideLayout8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A8495-E7C1-D86A-957B-BE5541F531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A98DE-B448-011B-94DF-EB277221D8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878E3-2291-07C3-AED3-2DAA23C0FF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483F4-BBAA-4BEB-AB5C-378A16441DC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607626452"/>
      </p:ext>
    </p:extLst>
  </p:cSld>
  <p:clrMapOvr>
    <a:masterClrMapping/>
  </p:clrMapOvr>
  <p:transition/>
  <p:timing/>
</p:sldLayout>
</file>

<file path=ppt/slideLayouts/slideLayout8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6F37C3-397A-B4DD-17F3-9994F3A9CB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5E45AA-A1F7-9CE3-90C9-DD683A604C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3E83EB-2197-5D17-6DF3-598875D57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E29C0-C706-4922-AE74-4131F2818A4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2605413062"/>
      </p:ext>
    </p:extLst>
  </p:cSld>
  <p:clrMapOvr>
    <a:masterClrMapping/>
  </p:clrMapOvr>
  <p:transition/>
  <p:timing/>
</p:sldLayout>
</file>

<file path=ppt/slideLayouts/slideLayout8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BA775A-18CA-28DD-4F62-D54D3126F5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E121D3-0FAE-C28A-9C28-641D2CBDB5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A3B3C2-8C94-42B3-4F5D-7C7CD1AD5E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C14DF-AA82-48C7-8730-934B0D762E9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3401500825"/>
      </p:ext>
    </p:extLst>
  </p:cSld>
  <p:clrMapOvr>
    <a:masterClrMapping/>
  </p:clrMapOvr>
  <p:transition/>
  <p:timing/>
</p:sldLayout>
</file>

<file path=ppt/slideLayouts/slideLayout8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AndTwoObj" preserve="1">
  <p:cSld name="Cím, 1 nagy és 2 kisebb tartalomrész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81D6052-ABB8-9462-0447-5AE27E60BD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7752F70-33A7-1AE0-E895-C664974144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0210512-77FA-0599-1F33-CBE90529D1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D762C-BC65-41F0-851C-3EE7F4A54A8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1840354116"/>
      </p:ext>
    </p:extLst>
  </p:cSld>
  <p:clrMapOvr>
    <a:masterClrMapping/>
  </p:clrMapOvr>
  <p:transition/>
  <p:timing/>
</p:sldLayout>
</file>

<file path=ppt/slideLayouts/slideLayout8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bl" preserve="1">
  <p:cSld name="Cím és tábláza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áblázat helye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5C13935-7A75-4E1C-7640-03856DDE75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E4C27C-5E4C-8B9D-4A92-DE0A9993CE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 altLang="hu-H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E72537-72C1-C0D4-6990-31848B5B60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A3FC4-7CAC-4BF6-B135-7FAF69346DC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val="4244009845"/>
      </p:ext>
    </p:extLst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D8CE51E-5877-4BB7-93B4-61466C35B35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slideLayout" Target="../slideLayouts/slideLayout23.xml" /><Relationship Id="rId13" Type="http://schemas.openxmlformats.org/officeDocument/2006/relationships/slideLayout" Target="../slideLayouts/slideLayout24.xml" /><Relationship Id="rId14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Relationship Id="rId10" Type="http://schemas.openxmlformats.org/officeDocument/2006/relationships/slideLayout" Target="../slideLayouts/slideLayout34.xml" /><Relationship Id="rId11" Type="http://schemas.openxmlformats.org/officeDocument/2006/relationships/slideLayout" Target="../slideLayouts/slideLayout35.xml" /><Relationship Id="rId12" Type="http://schemas.openxmlformats.org/officeDocument/2006/relationships/slideLayout" Target="../slideLayouts/slideLayout36.xml" /><Relationship Id="rId13" Type="http://schemas.openxmlformats.org/officeDocument/2006/relationships/slideLayout" Target="../slideLayouts/slideLayout37.xml" /><Relationship Id="rId14" Type="http://schemas.openxmlformats.org/officeDocument/2006/relationships/theme" Target="../theme/theme3.xml" /><Relationship Id="rId2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27.xml" /><Relationship Id="rId4" Type="http://schemas.openxmlformats.org/officeDocument/2006/relationships/slideLayout" Target="../slideLayouts/slideLayout28.xml" /><Relationship Id="rId5" Type="http://schemas.openxmlformats.org/officeDocument/2006/relationships/slideLayout" Target="../slideLayouts/slideLayout29.xml" /><Relationship Id="rId6" Type="http://schemas.openxmlformats.org/officeDocument/2006/relationships/slideLayout" Target="../slideLayouts/slideLayout30.xml" /><Relationship Id="rId7" Type="http://schemas.openxmlformats.org/officeDocument/2006/relationships/slideLayout" Target="../slideLayouts/slideLayout31.xml" /><Relationship Id="rId8" Type="http://schemas.openxmlformats.org/officeDocument/2006/relationships/slideLayout" Target="../slideLayouts/slideLayout32.xml" /><Relationship Id="rId9" Type="http://schemas.openxmlformats.org/officeDocument/2006/relationships/slideLayout" Target="../slideLayouts/slideLayout33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 /><Relationship Id="rId10" Type="http://schemas.openxmlformats.org/officeDocument/2006/relationships/slideLayout" Target="../slideLayouts/slideLayout47.xml" /><Relationship Id="rId11" Type="http://schemas.openxmlformats.org/officeDocument/2006/relationships/slideLayout" Target="../slideLayouts/slideLayout48.xml" /><Relationship Id="rId12" Type="http://schemas.openxmlformats.org/officeDocument/2006/relationships/slideLayout" Target="../slideLayouts/slideLayout49.xml" /><Relationship Id="rId13" Type="http://schemas.openxmlformats.org/officeDocument/2006/relationships/slideLayout" Target="../slideLayouts/slideLayout50.xml" /><Relationship Id="rId14" Type="http://schemas.openxmlformats.org/officeDocument/2006/relationships/theme" Target="../theme/theme4.xml" /><Relationship Id="rId2" Type="http://schemas.openxmlformats.org/officeDocument/2006/relationships/slideLayout" Target="../slideLayouts/slideLayout39.xml" /><Relationship Id="rId3" Type="http://schemas.openxmlformats.org/officeDocument/2006/relationships/slideLayout" Target="../slideLayouts/slideLayout40.xml" /><Relationship Id="rId4" Type="http://schemas.openxmlformats.org/officeDocument/2006/relationships/slideLayout" Target="../slideLayouts/slideLayout41.xml" /><Relationship Id="rId5" Type="http://schemas.openxmlformats.org/officeDocument/2006/relationships/slideLayout" Target="../slideLayouts/slideLayout42.xml" /><Relationship Id="rId6" Type="http://schemas.openxmlformats.org/officeDocument/2006/relationships/slideLayout" Target="../slideLayouts/slideLayout43.xml" /><Relationship Id="rId7" Type="http://schemas.openxmlformats.org/officeDocument/2006/relationships/slideLayout" Target="../slideLayouts/slideLayout44.xml" /><Relationship Id="rId8" Type="http://schemas.openxmlformats.org/officeDocument/2006/relationships/slideLayout" Target="../slideLayouts/slideLayout45.xml" /><Relationship Id="rId9" Type="http://schemas.openxmlformats.org/officeDocument/2006/relationships/slideLayout" Target="../slideLayouts/slideLayout46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1.xml" /><Relationship Id="rId10" Type="http://schemas.openxmlformats.org/officeDocument/2006/relationships/slideLayout" Target="../slideLayouts/slideLayout60.xml" /><Relationship Id="rId11" Type="http://schemas.openxmlformats.org/officeDocument/2006/relationships/slideLayout" Target="../slideLayouts/slideLayout61.xml" /><Relationship Id="rId12" Type="http://schemas.openxmlformats.org/officeDocument/2006/relationships/slideLayout" Target="../slideLayouts/slideLayout62.xml" /><Relationship Id="rId13" Type="http://schemas.openxmlformats.org/officeDocument/2006/relationships/slideLayout" Target="../slideLayouts/slideLayout63.xml" /><Relationship Id="rId14" Type="http://schemas.openxmlformats.org/officeDocument/2006/relationships/theme" Target="../theme/theme5.xml" /><Relationship Id="rId2" Type="http://schemas.openxmlformats.org/officeDocument/2006/relationships/slideLayout" Target="../slideLayouts/slideLayout52.xml" /><Relationship Id="rId3" Type="http://schemas.openxmlformats.org/officeDocument/2006/relationships/slideLayout" Target="../slideLayouts/slideLayout53.xml" /><Relationship Id="rId4" Type="http://schemas.openxmlformats.org/officeDocument/2006/relationships/slideLayout" Target="../slideLayouts/slideLayout54.xml" /><Relationship Id="rId5" Type="http://schemas.openxmlformats.org/officeDocument/2006/relationships/slideLayout" Target="../slideLayouts/slideLayout55.xml" /><Relationship Id="rId6" Type="http://schemas.openxmlformats.org/officeDocument/2006/relationships/slideLayout" Target="../slideLayouts/slideLayout56.xml" /><Relationship Id="rId7" Type="http://schemas.openxmlformats.org/officeDocument/2006/relationships/slideLayout" Target="../slideLayouts/slideLayout57.xml" /><Relationship Id="rId8" Type="http://schemas.openxmlformats.org/officeDocument/2006/relationships/slideLayout" Target="../slideLayouts/slideLayout58.xml" /><Relationship Id="rId9" Type="http://schemas.openxmlformats.org/officeDocument/2006/relationships/slideLayout" Target="../slideLayouts/slideLayout59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4.xml" /><Relationship Id="rId10" Type="http://schemas.openxmlformats.org/officeDocument/2006/relationships/slideLayout" Target="../slideLayouts/slideLayout73.xml" /><Relationship Id="rId11" Type="http://schemas.openxmlformats.org/officeDocument/2006/relationships/slideLayout" Target="../slideLayouts/slideLayout74.xml" /><Relationship Id="rId12" Type="http://schemas.openxmlformats.org/officeDocument/2006/relationships/theme" Target="../theme/theme6.xml" /><Relationship Id="rId2" Type="http://schemas.openxmlformats.org/officeDocument/2006/relationships/slideLayout" Target="../slideLayouts/slideLayout65.xml" /><Relationship Id="rId3" Type="http://schemas.openxmlformats.org/officeDocument/2006/relationships/slideLayout" Target="../slideLayouts/slideLayout66.xml" /><Relationship Id="rId4" Type="http://schemas.openxmlformats.org/officeDocument/2006/relationships/slideLayout" Target="../slideLayouts/slideLayout67.xml" /><Relationship Id="rId5" Type="http://schemas.openxmlformats.org/officeDocument/2006/relationships/slideLayout" Target="../slideLayouts/slideLayout68.xml" /><Relationship Id="rId6" Type="http://schemas.openxmlformats.org/officeDocument/2006/relationships/slideLayout" Target="../slideLayouts/slideLayout69.xml" /><Relationship Id="rId7" Type="http://schemas.openxmlformats.org/officeDocument/2006/relationships/slideLayout" Target="../slideLayouts/slideLayout70.xml" /><Relationship Id="rId8" Type="http://schemas.openxmlformats.org/officeDocument/2006/relationships/slideLayout" Target="../slideLayouts/slideLayout71.xml" /><Relationship Id="rId9" Type="http://schemas.openxmlformats.org/officeDocument/2006/relationships/slideLayout" Target="../slideLayouts/slideLayout72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5.xml" /><Relationship Id="rId10" Type="http://schemas.openxmlformats.org/officeDocument/2006/relationships/slideLayout" Target="../slideLayouts/slideLayout84.xml" /><Relationship Id="rId11" Type="http://schemas.openxmlformats.org/officeDocument/2006/relationships/slideLayout" Target="../slideLayouts/slideLayout85.xml" /><Relationship Id="rId12" Type="http://schemas.openxmlformats.org/officeDocument/2006/relationships/slideLayout" Target="../slideLayouts/slideLayout86.xml" /><Relationship Id="rId13" Type="http://schemas.openxmlformats.org/officeDocument/2006/relationships/slideLayout" Target="../slideLayouts/slideLayout87.xml" /><Relationship Id="rId14" Type="http://schemas.openxmlformats.org/officeDocument/2006/relationships/theme" Target="../theme/theme7.xml" /><Relationship Id="rId2" Type="http://schemas.openxmlformats.org/officeDocument/2006/relationships/slideLayout" Target="../slideLayouts/slideLayout76.xml" /><Relationship Id="rId3" Type="http://schemas.openxmlformats.org/officeDocument/2006/relationships/slideLayout" Target="../slideLayouts/slideLayout77.xml" /><Relationship Id="rId4" Type="http://schemas.openxmlformats.org/officeDocument/2006/relationships/slideLayout" Target="../slideLayouts/slideLayout78.xml" /><Relationship Id="rId5" Type="http://schemas.openxmlformats.org/officeDocument/2006/relationships/slideLayout" Target="../slideLayouts/slideLayout79.xml" /><Relationship Id="rId6" Type="http://schemas.openxmlformats.org/officeDocument/2006/relationships/slideLayout" Target="../slideLayouts/slideLayout80.xml" /><Relationship Id="rId7" Type="http://schemas.openxmlformats.org/officeDocument/2006/relationships/slideLayout" Target="../slideLayouts/slideLayout81.xml" /><Relationship Id="rId8" Type="http://schemas.openxmlformats.org/officeDocument/2006/relationships/slideLayout" Target="../slideLayouts/slideLayout82.xml" /><Relationship Id="rId9" Type="http://schemas.openxmlformats.org/officeDocument/2006/relationships/slideLayout" Target="../slideLayouts/slideLayout8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B98BF6F-0A69-4BDE-BDB8-EB751BDFCC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1CEC0EB-DD5A-864F-5282-A47875801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5C60A66-E048-6A1F-CD33-7CBF21088A6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987D6F3-F7D5-6423-C77B-74364F20C8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AA0961B-C6C6-7087-FC2A-F6BCF2C64F3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411C88E-9263-4A4A-8A73-A21268AD1AA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ransition/>
  <p:timing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AE9CBE-62E7-A3DD-F7EA-DFB6676E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D580431-8B4A-0C03-3932-32270E7A3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FDF455F-F24E-949A-B574-FD6749C5E74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A6CE655-65CE-0F75-CAE9-9A006EC143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F5C1F79-EEF1-3E7F-64F9-9650248A58B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D8210B0D-491B-4723-9377-0F063417866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ransition/>
  <p:timing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AE9CBE-62E7-A3DD-F7EA-DFB6676E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D580431-8B4A-0C03-3932-32270E7A3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FDF455F-F24E-949A-B574-FD6749C5E74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A6CE655-65CE-0F75-CAE9-9A006EC143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F5C1F79-EEF1-3E7F-64F9-9650248A58B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D8210B0D-491B-4723-9377-0F063417866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ransition/>
  <p:timing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AE9CBE-62E7-A3DD-F7EA-DFB6676EF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D580431-8B4A-0C03-3932-32270E7A3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FDF455F-F24E-949A-B574-FD6749C5E74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A6CE655-65CE-0F75-CAE9-9A006EC143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F5C1F79-EEF1-3E7F-64F9-9650248A58B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D8210B0D-491B-4723-9377-0F063417866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ransition/>
  <p:timing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D48C939-40B9-7F9C-8FE4-F1A898A0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613CD44-269C-1A54-6278-745817E9D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7CA320F-804B-8329-6DBE-BA45E8BCD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F826A7-F4DD-4975-B072-ABBBE4061926}" type="datetimeFigureOut">
              <a:rPr lang="hu-HU" smtClean="0"/>
              <a:t>2025. 03. 12.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09F8B03-1143-570B-477A-E629C85AF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20F0C-0B46-2433-0334-BFB8002DC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C18771-450D-41BE-A0A5-E0B41F4FF6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val="171955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B98BF6F-0A69-4BDE-BDB8-EB751BDFCC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1CEC0EB-DD5A-864F-5282-A47875801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5C60A66-E048-6A1F-CD33-7CBF21088A6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987D6F3-F7D5-6423-C77B-74364F20C81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hu-HU" altLang="hu-HU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AA0961B-C6C6-7087-FC2A-F6BCF2C64F3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hu-HU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411C88E-9263-4A4A-8A73-A21268AD1AA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ransition/>
  <p:timing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hyperlink" Target="mailto:banhidi.zoltan@gtk.bme.hu" TargetMode="External" /><Relationship Id="rId3" Type="http://schemas.openxmlformats.org/officeDocument/2006/relationships/hyperlink" Target="mailto:gilanyi.zsolt@gtk.bme.hu" TargetMode="Externa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17.jpeg" /><Relationship Id="rId3" Type="http://schemas.openxmlformats.org/officeDocument/2006/relationships/image" Target="../media/image18.jpeg" /><Relationship Id="rId4" Type="http://schemas.openxmlformats.org/officeDocument/2006/relationships/image" Target="../media/image19.jpeg" /><Relationship Id="rId5" Type="http://schemas.openxmlformats.org/officeDocument/2006/relationships/image" Target="../media/image20.jpeg" /><Relationship Id="rId6" Type="http://schemas.openxmlformats.org/officeDocument/2006/relationships/image" Target="../media/image16.emf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1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22.jpeg" /><Relationship Id="rId3" Type="http://schemas.openxmlformats.org/officeDocument/2006/relationships/image" Target="../media/image23.jpeg" /><Relationship Id="rId4" Type="http://schemas.openxmlformats.org/officeDocument/2006/relationships/image" Target="../media/image24.jpeg" /><Relationship Id="rId5" Type="http://schemas.openxmlformats.org/officeDocument/2006/relationships/image" Target="../media/image25.jpe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25.jpeg" /><Relationship Id="rId3" Type="http://schemas.openxmlformats.org/officeDocument/2006/relationships/image" Target="../media/image26.jpeg" /><Relationship Id="rId4" Type="http://schemas.openxmlformats.org/officeDocument/2006/relationships/image" Target="../media/image27.jpeg" /><Relationship Id="rId5" Type="http://schemas.openxmlformats.org/officeDocument/2006/relationships/image" Target="../media/image28.jpe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29.jpeg" /><Relationship Id="rId4" Type="http://schemas.openxmlformats.org/officeDocument/2006/relationships/image" Target="../media/image30.jpeg" /><Relationship Id="rId5" Type="http://schemas.openxmlformats.org/officeDocument/2006/relationships/image" Target="../media/image31.jpe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32.jpeg" /><Relationship Id="rId3" Type="http://schemas.openxmlformats.org/officeDocument/2006/relationships/image" Target="../media/image33.jpeg" /><Relationship Id="rId4" Type="http://schemas.openxmlformats.org/officeDocument/2006/relationships/image" Target="../media/image34.jpeg" /><Relationship Id="rId5" Type="http://schemas.openxmlformats.org/officeDocument/2006/relationships/image" Target="../media/image35.png" /><Relationship Id="rId6" Type="http://schemas.openxmlformats.org/officeDocument/2006/relationships/image" Target="../media/image36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2" Type="http://schemas.openxmlformats.org/officeDocument/2006/relationships/image" Target="../media/image37.png" /><Relationship Id="rId3" Type="http://schemas.openxmlformats.org/officeDocument/2006/relationships/image" Target="../media/image38.jpeg" /><Relationship Id="rId4" Type="http://schemas.openxmlformats.org/officeDocument/2006/relationships/image" Target="../media/image39.jpeg" /><Relationship Id="rId5" Type="http://schemas.openxmlformats.org/officeDocument/2006/relationships/image" Target="../media/image40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41.png" /><Relationship Id="rId4" Type="http://schemas.openxmlformats.org/officeDocument/2006/relationships/image" Target="../media/image42.jpe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42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2.jpeg" /><Relationship Id="rId4" Type="http://schemas.openxmlformats.org/officeDocument/2006/relationships/image" Target="../media/image43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1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42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42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image" Target="../media/image44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image" Target="../media/image45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image" Target="../media/image46.png" /><Relationship Id="rId3" Type="http://schemas.openxmlformats.org/officeDocument/2006/relationships/image" Target="../media/image47.png" /><Relationship Id="rId4" Type="http://schemas.openxmlformats.org/officeDocument/2006/relationships/image" Target="../media/image48.png" /><Relationship Id="rId5" Type="http://schemas.openxmlformats.org/officeDocument/2006/relationships/image" Target="../media/image49.png" /><Relationship Id="rId6" Type="http://schemas.openxmlformats.org/officeDocument/2006/relationships/image" Target="../media/image50.jpe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image" Target="../media/image46.png" /><Relationship Id="rId3" Type="http://schemas.openxmlformats.org/officeDocument/2006/relationships/image" Target="../media/image47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51.jpe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12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51.jpe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51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2.jpeg" /><Relationship Id="rId3" Type="http://schemas.openxmlformats.org/officeDocument/2006/relationships/image" Target="../media/image3.jpeg" /><Relationship Id="rId4" Type="http://schemas.openxmlformats.org/officeDocument/2006/relationships/image" Target="../media/image4.jpeg" /><Relationship Id="rId5" Type="http://schemas.openxmlformats.org/officeDocument/2006/relationships/oleObject" Target="../embeddings/oleObject1.bin" TargetMode="Internal" /><Relationship Id="rId6" Type="http://schemas.openxmlformats.org/officeDocument/2006/relationships/image" Target="../media/image5.emf" /><Relationship Id="rId7" Type="http://schemas.openxmlformats.org/officeDocument/2006/relationships/image" Target="../media/image6.jpeg" /><Relationship Id="rId8" Type="http://schemas.openxmlformats.org/officeDocument/2006/relationships/image" Target="../media/image7.jpeg" /><Relationship Id="rId9" Type="http://schemas.openxmlformats.org/officeDocument/2006/relationships/vmlDrawing" Target="../drawings/vmlDrawing1.v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51.jpe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4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37.png" /><Relationship Id="rId3" Type="http://schemas.openxmlformats.org/officeDocument/2006/relationships/image" Target="../media/image52.jpe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chart" Target="../charts/chart1.xml" /><Relationship Id="rId3" Type="http://schemas.openxmlformats.org/officeDocument/2006/relationships/image" Target="../media/image53.png" /><Relationship Id="rId4" Type="http://schemas.openxmlformats.org/officeDocument/2006/relationships/image" Target="../media/image54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5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chart" Target="../charts/chart2.xml" /><Relationship Id="rId3" Type="http://schemas.openxmlformats.org/officeDocument/2006/relationships/image" Target="../media/image56.jpeg" /><Relationship Id="rId4" Type="http://schemas.openxmlformats.org/officeDocument/2006/relationships/image" Target="../media/image57.jpe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8.jpeg" /><Relationship Id="rId3" Type="http://schemas.openxmlformats.org/officeDocument/2006/relationships/image" Target="../media/image59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10" Type="http://schemas.openxmlformats.org/officeDocument/2006/relationships/image" Target="../media/image64.jpeg" /><Relationship Id="rId11" Type="http://schemas.openxmlformats.org/officeDocument/2006/relationships/image" Target="../media/image57.jpeg" /><Relationship Id="rId12" Type="http://schemas.openxmlformats.org/officeDocument/2006/relationships/image" Target="../media/image65.jpeg" /><Relationship Id="rId13" Type="http://schemas.openxmlformats.org/officeDocument/2006/relationships/image" Target="../media/image66.jpeg" /><Relationship Id="rId14" Type="http://schemas.openxmlformats.org/officeDocument/2006/relationships/image" Target="../media/image31.jpeg" /><Relationship Id="rId2" Type="http://schemas.openxmlformats.org/officeDocument/2006/relationships/image" Target="../media/image60.png" /><Relationship Id="rId3" Type="http://schemas.openxmlformats.org/officeDocument/2006/relationships/image" Target="../media/image37.png" /><Relationship Id="rId4" Type="http://schemas.openxmlformats.org/officeDocument/2006/relationships/image" Target="../media/image38.jpeg" /><Relationship Id="rId5" Type="http://schemas.openxmlformats.org/officeDocument/2006/relationships/image" Target="../media/image39.jpeg" /><Relationship Id="rId6" Type="http://schemas.openxmlformats.org/officeDocument/2006/relationships/image" Target="../media/image40.jpeg" /><Relationship Id="rId7" Type="http://schemas.openxmlformats.org/officeDocument/2006/relationships/image" Target="../media/image61.jpeg" /><Relationship Id="rId8" Type="http://schemas.openxmlformats.org/officeDocument/2006/relationships/image" Target="../media/image62.jpeg" /><Relationship Id="rId9" Type="http://schemas.openxmlformats.org/officeDocument/2006/relationships/image" Target="../media/image63.jpe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notesSlide" Target="../notesSlides/notesSlide16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8.jpeg" /><Relationship Id="rId4" Type="http://schemas.openxmlformats.org/officeDocument/2006/relationships/image" Target="../media/image9.jpeg" /><Relationship Id="rId5" Type="http://schemas.openxmlformats.org/officeDocument/2006/relationships/image" Target="../media/image10.png" /><Relationship Id="rId6" Type="http://schemas.openxmlformats.org/officeDocument/2006/relationships/image" Target="../media/image11.jpeg" /><Relationship Id="rId7" Type="http://schemas.openxmlformats.org/officeDocument/2006/relationships/image" Target="../media/image12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Relationship Id="rId2" Type="http://schemas.openxmlformats.org/officeDocument/2006/relationships/notesSlide" Target="../notesSlides/notesSlide17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0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67.jpe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0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68.jpeg" /><Relationship Id="rId4" Type="http://schemas.openxmlformats.org/officeDocument/2006/relationships/image" Target="../media/image69.jpeg" /><Relationship Id="rId5" Type="http://schemas.openxmlformats.org/officeDocument/2006/relationships/image" Target="../media/image70.jpe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Relationship Id="rId2" Type="http://schemas.openxmlformats.org/officeDocument/2006/relationships/image" Target="../media/image71.emf" /><Relationship Id="rId3" Type="http://schemas.openxmlformats.org/officeDocument/2006/relationships/image" Target="../media/image72.jpe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Relationship Id="rId2" Type="http://schemas.openxmlformats.org/officeDocument/2006/relationships/image" Target="../media/image73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Relationship Id="rId2" Type="http://schemas.openxmlformats.org/officeDocument/2006/relationships/image" Target="../media/image74.emf" /><Relationship Id="rId3" Type="http://schemas.openxmlformats.org/officeDocument/2006/relationships/image" Target="../media/image75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Relationship Id="rId2" Type="http://schemas.openxmlformats.org/officeDocument/2006/relationships/image" Target="../media/image76.emf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1.xml" /><Relationship Id="rId2" Type="http://schemas.openxmlformats.org/officeDocument/2006/relationships/image" Target="../media/image77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3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13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14.jpeg" /><Relationship Id="rId3" Type="http://schemas.openxmlformats.org/officeDocument/2006/relationships/image" Target="../media/image15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6.emf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30D602D5-FE85-E751-0AEB-10F328E0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F25E0-BE94-4CFB-8B1F-D2A11B6A97F7}" type="slidenum">
              <a:rPr lang="hu-HU" altLang="hu-HU" smtClean="0"/>
              <a:pPr>
                <a:defRPr/>
              </a:pPr>
              <a:t>1</a:t>
            </a:fld>
            <a:endParaRPr lang="hu-HU" altLang="hu-H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A18AA3-F320-55AA-A0A6-FD331BA9B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608" y="204440"/>
            <a:ext cx="6723162" cy="7762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defPPr>
              <a:defRPr lang="hu-HU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5pPr>
            <a:lvl6pPr marL="4572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6pPr>
            <a:lvl7pPr marL="9144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7pPr>
            <a:lvl8pPr marL="13716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8pPr>
            <a:lvl9pPr marL="18288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hu-HU" altLang="hu-HU" sz="3200" b="1" kern="0"/>
              <a:t>Micro- and Macroeconomics</a:t>
            </a:r>
            <a:endParaRPr lang="hu-HU" altLang="hu-HU" sz="3200" b="1" kern="0"/>
          </a:p>
          <a:p>
            <a:pPr eaLnBrk="1" hangingPunct="1">
              <a:defRPr/>
            </a:pPr>
            <a:r>
              <a:rPr lang="hu-HU" altLang="hu-HU" sz="3200" b="1" kern="0"/>
              <a:t>BMEGT30A001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A5355D-2A1F-D122-CE46-E629C2CA7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772816"/>
            <a:ext cx="1130525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u-HU" sz="1800" b="1" u="sng"/>
              <a:t>Lecturer</a:t>
            </a:r>
            <a:r>
              <a:rPr lang="en-US" altLang="hu-HU" sz="1800" b="1"/>
              <a:t>:  </a:t>
            </a:r>
            <a:r>
              <a:rPr lang="hu-HU" altLang="hu-HU" sz="1800"/>
              <a:t>Zoltán Bánhidi (Micro) (Friday) and </a:t>
            </a:r>
            <a:r>
              <a:rPr lang="en-US" altLang="hu-HU" sz="1800"/>
              <a:t>Zsolt Gilányi</a:t>
            </a:r>
            <a:r>
              <a:rPr lang="hu-HU" altLang="hu-HU" sz="1800"/>
              <a:t> (Macro) (Wednesday), </a:t>
            </a:r>
            <a:r>
              <a:rPr lang="en-US" altLang="hu-HU" sz="1800"/>
              <a:t>Department of Economics </a:t>
            </a:r>
            <a:endParaRPr lang="hu-HU" altLang="hu-H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                  (</a:t>
            </a:r>
            <a:r>
              <a:rPr lang="hu-HU" altLang="hu-HU" sz="1800">
                <a:hlinkClick r:id="rId2"/>
              </a:rPr>
              <a:t>banhidi.zoltan@gtk.bme.hu</a:t>
            </a:r>
            <a:r>
              <a:rPr lang="hu-HU" altLang="hu-HU" sz="1800"/>
              <a:t>, </a:t>
            </a:r>
            <a:r>
              <a:rPr lang="en-US" altLang="hu-HU" sz="1800">
                <a:solidFill>
                  <a:srgbClr val="000000"/>
                </a:solidFill>
                <a:hlinkClick r:id="rId3"/>
              </a:rPr>
              <a:t>gilanyi.zsolt@gtk.bme.hu</a:t>
            </a:r>
            <a:r>
              <a:rPr lang="hu-HU" altLang="hu-HU" sz="1800">
                <a:solidFill>
                  <a:srgbClr val="000000"/>
                </a:solidFill>
              </a:rPr>
              <a:t>)</a:t>
            </a:r>
            <a:endParaRPr lang="hu-HU" altLang="hu-H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u-HU" sz="1800" b="1"/>
              <a:t>Available</a:t>
            </a:r>
            <a:r>
              <a:rPr lang="en-US" altLang="hu-HU" sz="1800"/>
              <a:t>: on request via mail</a:t>
            </a:r>
            <a:r>
              <a:rPr lang="hu-HU" altLang="hu-HU" sz="1800"/>
              <a:t>, QA224.</a:t>
            </a:r>
            <a:endParaRPr lang="en-US" altLang="hu-H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u-HU" sz="1800">
                <a:solidFill>
                  <a:srgbClr val="000000"/>
                </a:solidFill>
              </a:rPr>
              <a:t>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u-HU" sz="1800" b="1" u="sng"/>
              <a:t>Material</a:t>
            </a:r>
            <a:r>
              <a:rPr lang="hu-HU" altLang="hu-HU" sz="1800"/>
              <a:t> (</a:t>
            </a:r>
            <a:r>
              <a:rPr lang="en-US" altLang="hu-HU" sz="1800"/>
              <a:t>ppt presentation </a:t>
            </a:r>
            <a:r>
              <a:rPr lang="hu-HU" altLang="hu-HU" sz="1800"/>
              <a:t>+ text) </a:t>
            </a:r>
            <a:r>
              <a:rPr lang="en-US" altLang="hu-HU" sz="1800"/>
              <a:t>available on moodle from week to week</a:t>
            </a:r>
            <a:endParaRPr lang="en-US" altLang="hu-HU" sz="1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u-HU" sz="1800" b="1" u="sng"/>
              <a:t>Signature </a:t>
            </a:r>
            <a:r>
              <a:rPr lang="en-US" altLang="hu-HU" sz="1800"/>
              <a:t>: On-line test on </a:t>
            </a:r>
            <a:r>
              <a:rPr lang="hu-HU" altLang="hu-HU" sz="1800" err="1"/>
              <a:t>the 7th </a:t>
            </a:r>
            <a:r>
              <a:rPr lang="en-US" altLang="hu-HU" sz="1800"/>
              <a:t>week </a:t>
            </a:r>
            <a:r>
              <a:rPr lang="hu-HU" altLang="hu-HU" sz="1800"/>
              <a:t>in the time slot of the lecture 50%Micro+50%Macro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 u="sng" err="1"/>
              <a:t>Offered </a:t>
            </a:r>
            <a:r>
              <a:rPr lang="en-US" altLang="hu-HU" sz="1800" b="1" u="sng"/>
              <a:t>grade</a:t>
            </a:r>
            <a:r>
              <a:rPr lang="hu-HU" altLang="hu-HU" sz="1800" b="1" u="sng"/>
              <a:t>: </a:t>
            </a:r>
            <a:r>
              <a:rPr lang="hu-HU" altLang="hu-HU" sz="1800"/>
              <a:t>online test on the 14th week 50%Micro+50%Macro</a:t>
            </a:r>
            <a:endParaRPr lang="en-US" altLang="hu-HU" sz="1800"/>
          </a:p>
        </p:txBody>
      </p:sp>
    </p:spTree>
    <p:extLst>
      <p:ext uri="{BB962C8B-B14F-4D97-AF65-F5344CB8AC3E}">
        <p14:creationId val="388627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7BF17BA6-3BFB-03BF-4965-4490D3A9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F25E0-BE94-4CFB-8B1F-D2A11B6A97F7}" type="slidenum">
              <a:rPr lang="hu-HU" altLang="hu-HU" smtClean="0"/>
              <a:pPr>
                <a:defRPr/>
              </a:pPr>
              <a:t>10</a:t>
            </a:fld>
            <a:endParaRPr lang="hu-HU" alt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9C273B3-F44B-38D3-D226-127F20B65A6B}"/>
              </a:ext>
            </a:extLst>
          </p:cNvPr>
          <p:cNvSpPr txBox="1"/>
          <p:nvPr/>
        </p:nvSpPr>
        <p:spPr>
          <a:xfrm>
            <a:off x="6258892" y="620688"/>
            <a:ext cx="50642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600" err="1">
                <a:effectLst/>
                <a:latin typeface="+mj-lt"/>
                <a:ea typeface="Times New Roman" panose="02020603050405020304" pitchFamily="18" charset="0"/>
              </a:rPr>
              <a:t>Logically there is only one case where we do not need to define money</a:t>
            </a:r>
            <a:r>
              <a:rPr lang="en-US" sz="1600">
                <a:effectLst/>
                <a:latin typeface="+mj-lt"/>
                <a:ea typeface="Times New Roman" panose="02020603050405020304" pitchFamily="18" charset="0"/>
              </a:rPr>
              <a:t>: orthodox </a:t>
            </a:r>
            <a:r>
              <a:rPr lang="hu-HU" sz="1600" err="1">
                <a:effectLst/>
                <a:latin typeface="+mj-lt"/>
                <a:ea typeface="Times New Roman" panose="02020603050405020304" pitchFamily="18" charset="0"/>
              </a:rPr>
              <a:t>theory.</a:t>
            </a:r>
          </a:p>
          <a:p>
            <a:endParaRPr lang="hu-HU" sz="1600"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hu-HU" sz="1600" err="1">
                <a:latin typeface="+mj-lt"/>
              </a:rPr>
              <a:t>Empirically: there is money in the socio-economic system in which we live</a:t>
            </a:r>
            <a:endParaRPr lang="hu-HU" sz="1600">
              <a:latin typeface="+mj-lt"/>
            </a:endParaRPr>
          </a:p>
        </p:txBody>
      </p:sp>
      <p:sp>
        <p:nvSpPr>
          <p:cNvPr id="6" name="Szövegdoboz 1">
            <a:extLst>
              <a:ext uri="{FF2B5EF4-FFF2-40B4-BE49-F238E27FC236}">
                <a16:creationId xmlns:a16="http://schemas.microsoft.com/office/drawing/2014/main" id="{2FE4741D-A855-B8F7-D3E4-C93AF38A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74" y="179348"/>
            <a:ext cx="150635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 MONEY</a:t>
            </a: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443752-62BA-9D31-9E9E-7491DEA34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38" y="3429000"/>
            <a:ext cx="11342687" cy="126841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pic>
        <p:nvPicPr>
          <p:cNvPr id="8" name="Picture 6" descr="D:\OKTATÁS\www_koronaportal_hu_1918_20_arany-korona_iv-karoly_kp.jpg">
            <a:extLst>
              <a:ext uri="{FF2B5EF4-FFF2-40B4-BE49-F238E27FC236}">
                <a16:creationId xmlns:a16="http://schemas.microsoft.com/office/drawing/2014/main" id="{EC6D000F-7F8E-D58B-FE41-451C06716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504" y="3674925"/>
            <a:ext cx="1512019" cy="7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D:\OKTATÁS\item_cd2a522a73eb887ebdd3cb7a6ed8bfd8.jpg">
            <a:extLst>
              <a:ext uri="{FF2B5EF4-FFF2-40B4-BE49-F238E27FC236}">
                <a16:creationId xmlns:a16="http://schemas.microsoft.com/office/drawing/2014/main" id="{1840AEDC-DF7E-F391-9F85-2C8013221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7387" y="3674925"/>
            <a:ext cx="1520461" cy="7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D:\OKTATÁS\1957_huszforint.jpg">
            <a:extLst>
              <a:ext uri="{FF2B5EF4-FFF2-40B4-BE49-F238E27FC236}">
                <a16:creationId xmlns:a16="http://schemas.microsoft.com/office/drawing/2014/main" id="{4784C7A7-1937-9680-F6ED-20602AB7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1712" y="3391784"/>
            <a:ext cx="1467180" cy="134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5" descr="http://ecopedia.hu/media/image/lathatatlan_penz_3.jpg">
            <a:extLst>
              <a:ext uri="{FF2B5EF4-FFF2-40B4-BE49-F238E27FC236}">
                <a16:creationId xmlns:a16="http://schemas.microsoft.com/office/drawing/2014/main" id="{EB685777-A891-60ED-AD07-523E0A7D5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2756" y="3107447"/>
            <a:ext cx="2221516" cy="19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3757B6E9-ED63-166A-79BF-38E8384C5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5330849"/>
            <a:ext cx="49448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1/ its physical from does not matter</a:t>
            </a:r>
            <a:endParaRPr lang="hu-HU" altLang="hu-HU" sz="160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1E30E87F-DF38-AA76-388A-41C620A16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5733256"/>
            <a:ext cx="45847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2/ it has a unit (HUF, $, …)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3/ it is used for payment</a:t>
            </a:r>
            <a:endParaRPr lang="hu-HU" altLang="hu-HU" sz="160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5503889A-2E39-5093-C86D-A686D7F40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912" y="5301208"/>
            <a:ext cx="238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NOT PHYSICAL THING</a:t>
            </a:r>
          </a:p>
        </p:txBody>
      </p:sp>
      <p:sp>
        <p:nvSpPr>
          <p:cNvPr id="15" name="Téglalap 4">
            <a:extLst>
              <a:ext uri="{FF2B5EF4-FFF2-40B4-BE49-F238E27FC236}">
                <a16:creationId xmlns:a16="http://schemas.microsoft.com/office/drawing/2014/main" id="{1B5834F5-3642-3B49-5BC1-45447643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6627" y="5275538"/>
            <a:ext cx="1693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THEN WHAT?</a:t>
            </a:r>
            <a:endParaRPr lang="hu-HU" altLang="hu-HU" sz="180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FCB9433-1C0F-C85D-BFC8-3A1297660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600" y="3788140"/>
            <a:ext cx="2549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 err="1"/>
              <a:t>What are the common characteristics?</a:t>
            </a:r>
          </a:p>
        </p:txBody>
      </p:sp>
      <p:sp>
        <p:nvSpPr>
          <p:cNvPr id="3" name="Nyíl: lefelé mutató 2">
            <a:extLst>
              <a:ext uri="{FF2B5EF4-FFF2-40B4-BE49-F238E27FC236}">
                <a16:creationId xmlns:a16="http://schemas.microsoft.com/office/drawing/2014/main" id="{FBE8AD2C-37F8-FB18-B629-E50FFF14D6E7}"/>
              </a:ext>
            </a:extLst>
          </p:cNvPr>
          <p:cNvSpPr/>
          <p:nvPr/>
        </p:nvSpPr>
        <p:spPr>
          <a:xfrm>
            <a:off x="7536160" y="2118221"/>
            <a:ext cx="2221516" cy="6627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hu-HU" err="1">
                <a:solidFill>
                  <a:schemeClr val="tx1"/>
                </a:solidFill>
              </a:rPr>
              <a:t>we need money</a:t>
            </a:r>
            <a:endParaRPr lang="hu-HU">
              <a:solidFill>
                <a:schemeClr val="tx1"/>
              </a:solidFill>
            </a:endParaRPr>
          </a:p>
        </p:txBody>
      </p:sp>
      <p:sp>
        <p:nvSpPr>
          <p:cNvPr id="17" name="Szövegdoboz 1">
            <a:extLst>
              <a:ext uri="{FF2B5EF4-FFF2-40B4-BE49-F238E27FC236}">
                <a16:creationId xmlns:a16="http://schemas.microsoft.com/office/drawing/2014/main" id="{88C6A676-16E6-6AA3-857B-452127C7A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47" y="3072802"/>
            <a:ext cx="234727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3.1 What is money?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3B179B7A-480D-B5E8-7B9A-DE56006A4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2" y="422656"/>
            <a:ext cx="6289842" cy="2747724"/>
          </a:xfrm>
          <a:prstGeom prst="rect">
            <a:avLst/>
          </a:prstGeom>
        </p:spPr>
      </p:pic>
    </p:spTree>
    <p:extLst>
      <p:ext uri="{BB962C8B-B14F-4D97-AF65-F5344CB8AC3E}">
        <p14:creationId val="2643128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indefinite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6" grpId="1"/>
      <p:bldP spid="3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" name="Téglalap 11">
            <a:extLst>
              <a:ext uri="{FF2B5EF4-FFF2-40B4-BE49-F238E27FC236}">
                <a16:creationId xmlns:a16="http://schemas.microsoft.com/office/drawing/2014/main" id="{36B88E8C-C55C-FD4D-A6E1-983A9B0998F6}"/>
              </a:ext>
            </a:extLst>
          </p:cNvPr>
          <p:cNvSpPr/>
          <p:nvPr/>
        </p:nvSpPr>
        <p:spPr>
          <a:xfrm>
            <a:off x="767408" y="289631"/>
            <a:ext cx="8856984" cy="1691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pic>
        <p:nvPicPr>
          <p:cNvPr id="11" name="Picture 2" descr="D:\OKTATÁS\sakk2.jpg">
            <a:extLst>
              <a:ext uri="{FF2B5EF4-FFF2-40B4-BE49-F238E27FC236}">
                <a16:creationId xmlns:a16="http://schemas.microsoft.com/office/drawing/2014/main" id="{4FA3BF05-1203-0B05-0502-DB08934E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08" y="794043"/>
            <a:ext cx="1762815" cy="119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3918BF7A-C13E-DD0A-47E0-A242664C4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871" y="289631"/>
            <a:ext cx="15827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An analogy</a:t>
            </a:r>
            <a:endParaRPr lang="hu-HU" altLang="hu-HU" sz="1800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CD418B77-F386-89D8-F66D-2BFE4E0DD46E}"/>
              </a:ext>
            </a:extLst>
          </p:cNvPr>
          <p:cNvSpPr/>
          <p:nvPr/>
        </p:nvSpPr>
        <p:spPr>
          <a:xfrm>
            <a:off x="1919536" y="1074440"/>
            <a:ext cx="547688" cy="9144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10457F09-A83E-9717-05E4-DA8217274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837" y="1019880"/>
            <a:ext cx="6552539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hu-HU" altLang="hu-HU" sz="1600"/>
              <a:t>1/ Without the rules of the chess it is impossible to interpret the rook! 2/ What makes the rook different from other pieces in the chess?</a:t>
            </a:r>
          </a:p>
        </p:txBody>
      </p:sp>
      <p:sp>
        <p:nvSpPr>
          <p:cNvPr id="32784" name="Dia számának helye 3">
            <a:extLst>
              <a:ext uri="{FF2B5EF4-FFF2-40B4-BE49-F238E27FC236}">
                <a16:creationId xmlns:a16="http://schemas.microsoft.com/office/drawing/2014/main" id="{A28D987F-36EA-9045-C92F-7CE515A3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113" y="6008688"/>
            <a:ext cx="5715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0C6223-BEE9-4406-AB59-74D73D0A4669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hu-HU" altLang="hu-HU" sz="1400"/>
          </a:p>
        </p:txBody>
      </p:sp>
      <p:sp>
        <p:nvSpPr>
          <p:cNvPr id="7187" name="Téglalap 3">
            <a:extLst>
              <a:ext uri="{FF2B5EF4-FFF2-40B4-BE49-F238E27FC236}">
                <a16:creationId xmlns:a16="http://schemas.microsoft.com/office/drawing/2014/main" id="{186DEF82-173F-5938-44D0-AA43DF0F1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698" y="373062"/>
            <a:ext cx="16594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err="1"/>
              <a:t>What is rook? </a:t>
            </a:r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945B95CA-F3FC-8D37-CC94-F38202F21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64" y="2420888"/>
            <a:ext cx="1142459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600" b="1" err="1">
                <a:solidFill>
                  <a:srgbClr val="0000FF"/>
                </a:solidFill>
              </a:rPr>
              <a:t>Payment system</a:t>
            </a:r>
            <a:r>
              <a:rPr lang="hu-HU" altLang="hu-HU" sz="1600"/>
              <a:t>: </a:t>
            </a:r>
            <a:r>
              <a:rPr lang="en-US" altLang="hu-HU" sz="1600"/>
              <a:t>social rules governing the creation and termination of contractual obligations (contractual relationship relating to wealth)</a:t>
            </a:r>
            <a:endParaRPr lang="hu-HU" altLang="hu-HU" sz="1600"/>
          </a:p>
        </p:txBody>
      </p:sp>
      <p:sp>
        <p:nvSpPr>
          <p:cNvPr id="7190" name="Szövegdoboz 1">
            <a:extLst>
              <a:ext uri="{FF2B5EF4-FFF2-40B4-BE49-F238E27FC236}">
                <a16:creationId xmlns:a16="http://schemas.microsoft.com/office/drawing/2014/main" id="{C4245C5B-D899-4A2B-AAFC-296C6B77E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2781" y="2096204"/>
            <a:ext cx="46934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 </a:t>
            </a:r>
            <a:r>
              <a:rPr lang="hu-HU" altLang="hu-HU" sz="1600"/>
              <a:t>1/ The</a:t>
            </a:r>
            <a:r>
              <a:rPr lang="en-US" altLang="hu-HU" sz="1600"/>
              <a:t> set of rules where money makes sense</a:t>
            </a:r>
            <a:r>
              <a:rPr lang="hu-HU" altLang="hu-HU" sz="1600"/>
              <a:t>:</a:t>
            </a:r>
          </a:p>
        </p:txBody>
      </p:sp>
      <p:sp>
        <p:nvSpPr>
          <p:cNvPr id="30" name="Téglalap 4">
            <a:extLst>
              <a:ext uri="{FF2B5EF4-FFF2-40B4-BE49-F238E27FC236}">
                <a16:creationId xmlns:a16="http://schemas.microsoft.com/office/drawing/2014/main" id="{AB082F36-4C37-9EFB-6FAD-0D4F9B24C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3738518"/>
            <a:ext cx="88569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>
                <a:solidFill>
                  <a:srgbClr val="0000FF"/>
                </a:solidFill>
              </a:rPr>
              <a:t>Money</a:t>
            </a:r>
            <a:r>
              <a:rPr lang="hu-HU" altLang="hu-HU" sz="1600"/>
              <a:t> is any </a:t>
            </a:r>
            <a:r>
              <a:rPr lang="hu-HU" altLang="hu-HU" sz="1600" i="1" err="1"/>
              <a:t>financial assets</a:t>
            </a:r>
            <a:r>
              <a:rPr lang="hu-HU" altLang="hu-HU" sz="1600"/>
              <a:t> with wich one can </a:t>
            </a:r>
            <a:r>
              <a:rPr lang="hu-HU" altLang="hu-HU" sz="1600" i="1" err="1"/>
              <a:t>pay all</a:t>
            </a:r>
            <a:r>
              <a:rPr lang="hu-HU" altLang="hu-HU" sz="1600"/>
              <a:t> her debts.</a:t>
            </a:r>
          </a:p>
        </p:txBody>
      </p:sp>
      <p:sp>
        <p:nvSpPr>
          <p:cNvPr id="7192" name="Szövegdoboz 1">
            <a:extLst>
              <a:ext uri="{FF2B5EF4-FFF2-40B4-BE49-F238E27FC236}">
                <a16:creationId xmlns:a16="http://schemas.microsoft.com/office/drawing/2014/main" id="{B0AA6B93-A943-7F6D-E1DD-CAA34A44C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4628" y="3419708"/>
            <a:ext cx="86538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/>
              <a:t> </a:t>
            </a:r>
            <a:r>
              <a:rPr lang="hu-HU" altLang="hu-HU" sz="1800"/>
              <a:t>2/ </a:t>
            </a:r>
            <a:r>
              <a:rPr lang="hu-HU" altLang="hu-HU" sz="1600" err="1"/>
              <a:t>What makes the difference between money and other assets (means of payment)</a:t>
            </a:r>
          </a:p>
        </p:txBody>
      </p:sp>
      <p:sp>
        <p:nvSpPr>
          <p:cNvPr id="34" name="Téglalap 4">
            <a:extLst>
              <a:ext uri="{FF2B5EF4-FFF2-40B4-BE49-F238E27FC236}">
                <a16:creationId xmlns:a16="http://schemas.microsoft.com/office/drawing/2014/main" id="{F99EB4D2-E79C-D88A-8ACB-1EDDF4ABC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20" y="4170983"/>
            <a:ext cx="8567738" cy="3381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 err="1">
                <a:solidFill>
                  <a:srgbClr val="0000FF"/>
                </a:solidFill>
              </a:rPr>
              <a:t>high powered money</a:t>
            </a:r>
            <a:r>
              <a:rPr lang="hu-HU" altLang="hu-HU" sz="1600"/>
              <a:t>: money that is money for </a:t>
            </a:r>
            <a:r>
              <a:rPr lang="hu-HU" altLang="hu-HU" sz="1600" i="1" err="1"/>
              <a:t>all </a:t>
            </a:r>
            <a:r>
              <a:rPr lang="hu-HU" altLang="hu-HU" sz="1600" err="1"/>
              <a:t>the economic agents</a:t>
            </a:r>
            <a:endParaRPr lang="hu-HU" altLang="hu-HU" sz="1600"/>
          </a:p>
        </p:txBody>
      </p:sp>
      <p:sp>
        <p:nvSpPr>
          <p:cNvPr id="35" name="Téglalap 4">
            <a:extLst>
              <a:ext uri="{FF2B5EF4-FFF2-40B4-BE49-F238E27FC236}">
                <a16:creationId xmlns:a16="http://schemas.microsoft.com/office/drawing/2014/main" id="{5C211A2F-337C-E19C-5862-7DC022410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4509120"/>
            <a:ext cx="6240463" cy="33855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hu-HU" altLang="hu-HU" sz="1600"/>
              <a:t> </a:t>
            </a:r>
            <a:r>
              <a:rPr lang="hu-HU" altLang="hu-HU" sz="1600" b="1" err="1">
                <a:solidFill>
                  <a:srgbClr val="0000FF"/>
                </a:solidFill>
              </a:rPr>
              <a:t>monetary system: </a:t>
            </a:r>
            <a:r>
              <a:rPr lang="hu-HU" altLang="hu-HU" sz="1600" err="1"/>
              <a:t>payment system with money</a:t>
            </a:r>
            <a:endParaRPr lang="hu-HU" altLang="hu-HU" sz="1600"/>
          </a:p>
        </p:txBody>
      </p:sp>
      <p:sp>
        <p:nvSpPr>
          <p:cNvPr id="5" name="Szövegdoboz 1">
            <a:extLst>
              <a:ext uri="{FF2B5EF4-FFF2-40B4-BE49-F238E27FC236}">
                <a16:creationId xmlns:a16="http://schemas.microsoft.com/office/drawing/2014/main" id="{A9BC08E4-5064-FE19-6E21-02E747283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4" y="115888"/>
            <a:ext cx="50405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3.1 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D1C549C-7190-5175-2B00-1E0665344FB2}"/>
              </a:ext>
            </a:extLst>
          </p:cNvPr>
          <p:cNvSpPr txBox="1"/>
          <p:nvPr/>
        </p:nvSpPr>
        <p:spPr>
          <a:xfrm>
            <a:off x="585614" y="2983432"/>
            <a:ext cx="9542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 err="1">
                <a:solidFill>
                  <a:srgbClr val="0000FF"/>
                </a:solidFill>
              </a:rPr>
              <a:t>Pay</a:t>
            </a:r>
            <a:r>
              <a:rPr lang="hu-HU" altLang="hu-HU" sz="1800"/>
              <a:t>: </a:t>
            </a:r>
            <a:r>
              <a:rPr lang="hu-HU" altLang="hu-HU" sz="1600" err="1"/>
              <a:t>terminate this contractual obligation</a:t>
            </a:r>
            <a:r>
              <a:rPr lang="hu-HU" altLang="hu-HU" sz="1800"/>
              <a:t>. In conrete terms: - honour a debt (mainstream).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5986EA4-1DD9-8111-319A-726DC144A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9322" y="3918693"/>
            <a:ext cx="3666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1</a:t>
            </a:r>
          </a:p>
        </p:txBody>
      </p:sp>
      <p:sp>
        <p:nvSpPr>
          <p:cNvPr id="16" name="Szövegdoboz 16">
            <a:extLst>
              <a:ext uri="{FF2B5EF4-FFF2-40B4-BE49-F238E27FC236}">
                <a16:creationId xmlns:a16="http://schemas.microsoft.com/office/drawing/2014/main" id="{B853D675-2FA6-C02C-2980-6A45D900E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260" y="5251103"/>
            <a:ext cx="6731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u-HU" altLang="hu-HU" sz="1600"/>
              <a:t> 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33E1CB8F-3A41-4505-FD7D-454EAD8AC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3900651"/>
            <a:ext cx="339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2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995D739-E5EC-2F4C-C0B2-B64832881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019" y="3882951"/>
            <a:ext cx="339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3</a:t>
            </a:r>
          </a:p>
        </p:txBody>
      </p:sp>
      <p:sp>
        <p:nvSpPr>
          <p:cNvPr id="20" name="Szövegdoboz 16">
            <a:extLst>
              <a:ext uri="{FF2B5EF4-FFF2-40B4-BE49-F238E27FC236}">
                <a16:creationId xmlns:a16="http://schemas.microsoft.com/office/drawing/2014/main" id="{705926AC-456F-9FD9-9C70-63183455D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4868" y="5467127"/>
            <a:ext cx="6731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u-HU" altLang="hu-HU" sz="1600"/>
              <a:t> </a:t>
            </a:r>
          </a:p>
        </p:txBody>
      </p:sp>
      <p:sp>
        <p:nvSpPr>
          <p:cNvPr id="3" name="Szövegdoboz 16">
            <a:extLst>
              <a:ext uri="{FF2B5EF4-FFF2-40B4-BE49-F238E27FC236}">
                <a16:creationId xmlns:a16="http://schemas.microsoft.com/office/drawing/2014/main" id="{42F29A47-092F-6E7D-0CC3-6BAE40A66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20" y="4955882"/>
            <a:ext cx="54800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u="sng" err="1"/>
              <a:t>Monetary system is specified by the following rules: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hu-HU" altLang="hu-HU" sz="1600" b="1"/>
              <a:t> </a:t>
            </a:r>
            <a:r>
              <a:rPr lang="hu-HU" altLang="hu-HU" sz="1600" err="1"/>
              <a:t>Rules on </a:t>
            </a:r>
            <a:r>
              <a:rPr lang="hu-HU" altLang="hu-HU" sz="1600" b="1" err="1"/>
              <a:t>payment</a:t>
            </a:r>
            <a:endParaRPr lang="hu-HU" altLang="hu-HU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2. Specfication of the common </a:t>
            </a:r>
            <a:r>
              <a:rPr lang="hu-HU" altLang="hu-HU" sz="1600" b="1"/>
              <a:t>unit of account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3. Rules on money creation</a:t>
            </a:r>
            <a:r>
              <a:rPr lang="hu-HU" altLang="hu-HU" sz="1600"/>
              <a:t> and (destruction)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" name="Rectangle 7">
            <a:extLst>
              <a:ext uri="{FF2B5EF4-FFF2-40B4-BE49-F238E27FC236}">
                <a16:creationId xmlns:a16="http://schemas.microsoft.com/office/drawing/2014/main" id="{3F6466F4-C4E9-229B-B286-9C7EBE7C9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25" y="2511425"/>
            <a:ext cx="1244600" cy="16414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/>
              <a:t>Real asset</a:t>
            </a:r>
            <a:endParaRPr lang="hu-HU" altLang="hu-HU" sz="1400"/>
          </a:p>
        </p:txBody>
      </p:sp>
      <p:sp>
        <p:nvSpPr>
          <p:cNvPr id="26627" name="Dia számának helye 1">
            <a:extLst>
              <a:ext uri="{FF2B5EF4-FFF2-40B4-BE49-F238E27FC236}">
                <a16:creationId xmlns:a16="http://schemas.microsoft.com/office/drawing/2014/main" id="{A74CB6F4-7F85-D54B-6DAA-6E511463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1663" y="6232525"/>
            <a:ext cx="758825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C287BE3-59CD-460F-82CC-390D14167345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hu-HU" altLang="hu-HU" sz="1400"/>
          </a:p>
        </p:txBody>
      </p:sp>
      <p:pic>
        <p:nvPicPr>
          <p:cNvPr id="26628" name="Picture 4" descr="maestro">
            <a:extLst>
              <a:ext uri="{FF2B5EF4-FFF2-40B4-BE49-F238E27FC236}">
                <a16:creationId xmlns:a16="http://schemas.microsoft.com/office/drawing/2014/main" id="{9C1B4265-882E-9142-02A3-8BA4BB5B6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363" y="4797425"/>
            <a:ext cx="1254125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Szövegdoboz 16">
            <a:extLst>
              <a:ext uri="{FF2B5EF4-FFF2-40B4-BE49-F238E27FC236}">
                <a16:creationId xmlns:a16="http://schemas.microsoft.com/office/drawing/2014/main" id="{E58F1522-A872-FD58-421B-E1B9204D7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685" y="475607"/>
            <a:ext cx="42064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 err="1"/>
              <a:t>Rules on money creation</a:t>
            </a:r>
            <a:r>
              <a:rPr lang="hu-HU" altLang="hu-HU" sz="1600"/>
              <a:t> and (destruction)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95AC575-45C8-0F4A-6B4D-111D98864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2530475"/>
            <a:ext cx="1236662" cy="8239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Money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8B83C09-5A14-3383-4F80-5A0B65800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2538413"/>
            <a:ext cx="1236663" cy="8223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Money</a:t>
            </a:r>
          </a:p>
        </p:txBody>
      </p: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EAA5FD96-D173-8145-FA1D-712177868414}"/>
              </a:ext>
            </a:extLst>
          </p:cNvPr>
          <p:cNvCxnSpPr/>
          <p:nvPr/>
        </p:nvCxnSpPr>
        <p:spPr>
          <a:xfrm flipH="1">
            <a:off x="2730500" y="2530475"/>
            <a:ext cx="317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DCFF1412-44F8-D97C-1123-E768D63ECE1A}"/>
              </a:ext>
            </a:extLst>
          </p:cNvPr>
          <p:cNvCxnSpPr/>
          <p:nvPr/>
        </p:nvCxnSpPr>
        <p:spPr>
          <a:xfrm flipH="1">
            <a:off x="5730875" y="2557463"/>
            <a:ext cx="317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 számának helye 1">
            <a:extLst>
              <a:ext uri="{FF2B5EF4-FFF2-40B4-BE49-F238E27FC236}">
                <a16:creationId xmlns:a16="http://schemas.microsoft.com/office/drawing/2014/main" id="{15EFA181-3E9C-BE0F-60C5-F8B642A1910C}"/>
              </a:ext>
            </a:extLst>
          </p:cNvPr>
          <p:cNvSpPr txBox="1"/>
          <p:nvPr/>
        </p:nvSpPr>
        <p:spPr bwMode="auto">
          <a:xfrm>
            <a:off x="4662488" y="1866900"/>
            <a:ext cx="20415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Issuer of money</a:t>
            </a:r>
            <a:endParaRPr lang="hu-HU" altLang="hu-HU" sz="1600"/>
          </a:p>
        </p:txBody>
      </p:sp>
      <p:sp>
        <p:nvSpPr>
          <p:cNvPr id="22" name="Dia számának helye 1">
            <a:extLst>
              <a:ext uri="{FF2B5EF4-FFF2-40B4-BE49-F238E27FC236}">
                <a16:creationId xmlns:a16="http://schemas.microsoft.com/office/drawing/2014/main" id="{B0034010-1F24-2A1D-01E2-C8612E8375C3}"/>
              </a:ext>
            </a:extLst>
          </p:cNvPr>
          <p:cNvSpPr txBox="1"/>
          <p:nvPr/>
        </p:nvSpPr>
        <p:spPr bwMode="auto">
          <a:xfrm>
            <a:off x="1487488" y="1858963"/>
            <a:ext cx="2268537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Non issuer of money</a:t>
            </a:r>
          </a:p>
        </p:txBody>
      </p: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4B54D5AC-C334-EBD6-0682-553270A53CA9}"/>
              </a:ext>
            </a:extLst>
          </p:cNvPr>
          <p:cNvCxnSpPr/>
          <p:nvPr/>
        </p:nvCxnSpPr>
        <p:spPr>
          <a:xfrm flipV="1">
            <a:off x="1804988" y="2503488"/>
            <a:ext cx="180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80BAC536-483C-E773-1F13-3228A5C6F72D}"/>
              </a:ext>
            </a:extLst>
          </p:cNvPr>
          <p:cNvCxnSpPr/>
          <p:nvPr/>
        </p:nvCxnSpPr>
        <p:spPr>
          <a:xfrm flipV="1">
            <a:off x="4783138" y="2503488"/>
            <a:ext cx="180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a számának helye 1">
            <a:extLst>
              <a:ext uri="{FF2B5EF4-FFF2-40B4-BE49-F238E27FC236}">
                <a16:creationId xmlns:a16="http://schemas.microsoft.com/office/drawing/2014/main" id="{CA739A65-781D-3E91-D862-B35B91A685C7}"/>
              </a:ext>
            </a:extLst>
          </p:cNvPr>
          <p:cNvSpPr txBox="1"/>
          <p:nvPr/>
        </p:nvSpPr>
        <p:spPr bwMode="auto">
          <a:xfrm>
            <a:off x="1631950" y="2127250"/>
            <a:ext cx="214471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A		L</a:t>
            </a:r>
          </a:p>
        </p:txBody>
      </p:sp>
      <p:sp>
        <p:nvSpPr>
          <p:cNvPr id="26" name="Dia számának helye 1">
            <a:extLst>
              <a:ext uri="{FF2B5EF4-FFF2-40B4-BE49-F238E27FC236}">
                <a16:creationId xmlns:a16="http://schemas.microsoft.com/office/drawing/2014/main" id="{8D5AED5D-0D93-4591-44AB-A2FD1BA21863}"/>
              </a:ext>
            </a:extLst>
          </p:cNvPr>
          <p:cNvSpPr txBox="1"/>
          <p:nvPr/>
        </p:nvSpPr>
        <p:spPr bwMode="auto">
          <a:xfrm>
            <a:off x="4662488" y="2195513"/>
            <a:ext cx="2144712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A		L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76396891-3AB0-12B0-EDE5-4A12773765EA}"/>
              </a:ext>
            </a:extLst>
          </p:cNvPr>
          <p:cNvSpPr txBox="1"/>
          <p:nvPr/>
        </p:nvSpPr>
        <p:spPr>
          <a:xfrm>
            <a:off x="-14819" y="1990413"/>
            <a:ext cx="401970" cy="1880643"/>
          </a:xfrm>
          <a:prstGeom prst="rect">
            <a:avLst/>
          </a:prstGeom>
          <a:noFill/>
        </p:spPr>
        <p:txBody>
          <a:bodyPr vert="wordArtVert"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 sz="1300" b="1" spc="-300" err="1">
                <a:solidFill>
                  <a:srgbClr val="C00000"/>
                </a:solidFill>
              </a:rPr>
              <a:t>Postulates</a:t>
            </a:r>
            <a:endParaRPr lang="hu-HU" sz="1300" b="1" spc="-300">
              <a:solidFill>
                <a:srgbClr val="C00000"/>
              </a:solidFill>
            </a:endParaRPr>
          </a:p>
        </p:txBody>
      </p:sp>
      <p:sp>
        <p:nvSpPr>
          <p:cNvPr id="31" name="Szövegdoboz 16">
            <a:extLst>
              <a:ext uri="{FF2B5EF4-FFF2-40B4-BE49-F238E27FC236}">
                <a16:creationId xmlns:a16="http://schemas.microsoft.com/office/drawing/2014/main" id="{38ECCB4A-D4B5-A6A7-7E4F-F41B85757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900460"/>
            <a:ext cx="2827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 err="1"/>
              <a:t>Two theoretical options:</a:t>
            </a:r>
          </a:p>
        </p:txBody>
      </p:sp>
      <p:sp>
        <p:nvSpPr>
          <p:cNvPr id="32" name="Dia számának helye 1">
            <a:extLst>
              <a:ext uri="{FF2B5EF4-FFF2-40B4-BE49-F238E27FC236}">
                <a16:creationId xmlns:a16="http://schemas.microsoft.com/office/drawing/2014/main" id="{A7D034B3-8413-09C3-26B8-642106782C76}"/>
              </a:ext>
            </a:extLst>
          </p:cNvPr>
          <p:cNvSpPr txBox="1"/>
          <p:nvPr/>
        </p:nvSpPr>
        <p:spPr bwMode="auto">
          <a:xfrm>
            <a:off x="614362" y="1493611"/>
            <a:ext cx="1971675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► </a:t>
            </a:r>
            <a:r>
              <a:rPr lang="hu-HU" altLang="hu-HU" sz="1600" b="1"/>
              <a:t>PURCHASE</a:t>
            </a: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0FE50688-38FF-EB0C-FDC6-56132171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775" y="2524125"/>
            <a:ext cx="1417638" cy="8302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/>
              <a:t>Real asset</a:t>
            </a:r>
            <a:endParaRPr lang="hu-HU" altLang="hu-HU" sz="1400"/>
          </a:p>
        </p:txBody>
      </p:sp>
      <p:pic>
        <p:nvPicPr>
          <p:cNvPr id="35" name="Picture 6" descr="D:\OKTATÁS\www_koronaportal_hu_1918_20_arany-korona_iv-karoly_kp.jpg">
            <a:extLst>
              <a:ext uri="{FF2B5EF4-FFF2-40B4-BE49-F238E27FC236}">
                <a16:creationId xmlns:a16="http://schemas.microsoft.com/office/drawing/2014/main" id="{4BDA36A1-CE0F-0591-6029-9CBBB940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1339" y="1460163"/>
            <a:ext cx="779942" cy="399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0CD746EB-E997-9035-0A13-6D3BE01E1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6830" y="1271702"/>
            <a:ext cx="690914" cy="61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Dia számának helye 1">
            <a:extLst>
              <a:ext uri="{FF2B5EF4-FFF2-40B4-BE49-F238E27FC236}">
                <a16:creationId xmlns:a16="http://schemas.microsoft.com/office/drawing/2014/main" id="{44CC1C56-3B68-493A-4232-2EC7FB91F383}"/>
              </a:ext>
            </a:extLst>
          </p:cNvPr>
          <p:cNvSpPr txBox="1"/>
          <p:nvPr/>
        </p:nvSpPr>
        <p:spPr bwMode="auto">
          <a:xfrm>
            <a:off x="6239669" y="3550444"/>
            <a:ext cx="2052638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► CREDIT  (LOAN)</a:t>
            </a:r>
          </a:p>
        </p:txBody>
      </p:sp>
      <p:pic>
        <p:nvPicPr>
          <p:cNvPr id="38" name="Kép 7">
            <a:extLst>
              <a:ext uri="{FF2B5EF4-FFF2-40B4-BE49-F238E27FC236}">
                <a16:creationId xmlns:a16="http://schemas.microsoft.com/office/drawing/2014/main" id="{3B79C077-02DD-A0F6-4B73-FE49BE04B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2264" y="3284984"/>
            <a:ext cx="1019969" cy="714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7">
            <a:extLst>
              <a:ext uri="{FF2B5EF4-FFF2-40B4-BE49-F238E27FC236}">
                <a16:creationId xmlns:a16="http://schemas.microsoft.com/office/drawing/2014/main" id="{212A73CA-8611-2112-3181-61A70E20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4286250"/>
            <a:ext cx="1236663" cy="8239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Money</a:t>
            </a: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C0D1BD86-60E3-DD5D-1061-EE78D4B51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138" y="4283075"/>
            <a:ext cx="1236662" cy="82391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Loan (debt)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AFC3A06A-9D9A-1121-5BE2-7F6239E2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4281488"/>
            <a:ext cx="1236663" cy="823912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Loan (claim)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3BC161E0-36FD-0673-B431-8DAA88733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7200" y="4271963"/>
            <a:ext cx="1236663" cy="8239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Money</a:t>
            </a:r>
          </a:p>
        </p:txBody>
      </p:sp>
      <p:sp>
        <p:nvSpPr>
          <p:cNvPr id="43" name="Dia számának helye 1">
            <a:extLst>
              <a:ext uri="{FF2B5EF4-FFF2-40B4-BE49-F238E27FC236}">
                <a16:creationId xmlns:a16="http://schemas.microsoft.com/office/drawing/2014/main" id="{35D6E73D-0921-0651-F6CE-CA4FEA2FDDFB}"/>
              </a:ext>
            </a:extLst>
          </p:cNvPr>
          <p:cNvSpPr txBox="1"/>
          <p:nvPr/>
        </p:nvSpPr>
        <p:spPr bwMode="auto">
          <a:xfrm>
            <a:off x="8928100" y="3716338"/>
            <a:ext cx="328930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Bank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create money via credit operation</a:t>
            </a:r>
          </a:p>
        </p:txBody>
      </p:sp>
      <p:sp>
        <p:nvSpPr>
          <p:cNvPr id="44" name="Dia számának helye 1">
            <a:extLst>
              <a:ext uri="{FF2B5EF4-FFF2-40B4-BE49-F238E27FC236}">
                <a16:creationId xmlns:a16="http://schemas.microsoft.com/office/drawing/2014/main" id="{21B47AFE-8C7D-C240-C7B1-5F6D226F17D9}"/>
              </a:ext>
            </a:extLst>
          </p:cNvPr>
          <p:cNvSpPr txBox="1"/>
          <p:nvPr/>
        </p:nvSpPr>
        <p:spPr bwMode="auto">
          <a:xfrm>
            <a:off x="7064375" y="3863975"/>
            <a:ext cx="141763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Non bank</a:t>
            </a:r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9C6AA3B9-9B3A-ABD5-C61A-0453DE382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4509120"/>
            <a:ext cx="2409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= return to the creator</a:t>
            </a:r>
            <a:endParaRPr lang="hu-HU" altLang="hu-HU" sz="1800"/>
          </a:p>
        </p:txBody>
      </p:sp>
      <p:sp>
        <p:nvSpPr>
          <p:cNvPr id="46" name="Dia számának helye 1">
            <a:extLst>
              <a:ext uri="{FF2B5EF4-FFF2-40B4-BE49-F238E27FC236}">
                <a16:creationId xmlns:a16="http://schemas.microsoft.com/office/drawing/2014/main" id="{FEBCBD4A-10DE-2326-A287-A9F97C96D0FF}"/>
              </a:ext>
            </a:extLst>
          </p:cNvPr>
          <p:cNvSpPr txBox="1"/>
          <p:nvPr/>
        </p:nvSpPr>
        <p:spPr bwMode="auto">
          <a:xfrm>
            <a:off x="551384" y="4540101"/>
            <a:ext cx="14732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hu-HU" altLang="hu-HU" sz="1600" b="1" u="sng"/>
              <a:t>Extinction</a:t>
            </a:r>
            <a:endParaRPr lang="hu-HU" altLang="hu-HU" sz="1600" b="1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5249D51-CDD0-0BC7-E76E-5B369BB3C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808" y="5237782"/>
            <a:ext cx="750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TAX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F70830DE-6B5C-66B9-861A-3AFA66FED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63" y="5248049"/>
            <a:ext cx="2679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err="1"/>
              <a:t>Reimbursment of loans</a:t>
            </a:r>
            <a:endParaRPr lang="hu-HU" altLang="hu-HU" sz="1800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EA86C7DE-387B-C933-EC0C-1F43D3340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837238"/>
            <a:ext cx="10723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Same driving force leads acceptance: the claim (loan/tax) can be paid exclusively with money. </a:t>
            </a:r>
            <a:endParaRPr lang="hu-HU" altLang="hu-HU" sz="1800"/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779E73F1-1E57-AC2B-7AFC-179B427C4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7563" y="6303963"/>
            <a:ext cx="2736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… or petrol only for $</a:t>
            </a:r>
          </a:p>
        </p:txBody>
      </p:sp>
      <p:sp>
        <p:nvSpPr>
          <p:cNvPr id="3" name="Szövegdoboz 1">
            <a:extLst>
              <a:ext uri="{FF2B5EF4-FFF2-40B4-BE49-F238E27FC236}">
                <a16:creationId xmlns:a16="http://schemas.microsoft.com/office/drawing/2014/main" id="{C0ED371C-3148-6396-1AC5-C185C35B2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4" y="115888"/>
            <a:ext cx="50402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3.1 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9218" name="Kép 7">
            <a:extLst>
              <a:ext uri="{FF2B5EF4-FFF2-40B4-BE49-F238E27FC236}">
                <a16:creationId xmlns:a16="http://schemas.microsoft.com/office/drawing/2014/main" id="{E7A4877E-6AC6-62E6-B7DC-F15704761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887" y="5016986"/>
            <a:ext cx="1611914" cy="87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63" descr="alma">
            <a:extLst>
              <a:ext uri="{FF2B5EF4-FFF2-40B4-BE49-F238E27FC236}">
                <a16:creationId xmlns:a16="http://schemas.microsoft.com/office/drawing/2014/main" id="{7A7F6FEB-3425-B15D-0E9C-67DB8AC0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2201" y="1955642"/>
            <a:ext cx="5000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63" descr="alma">
            <a:extLst>
              <a:ext uri="{FF2B5EF4-FFF2-40B4-BE49-F238E27FC236}">
                <a16:creationId xmlns:a16="http://schemas.microsoft.com/office/drawing/2014/main" id="{E1D5ED79-8F97-8DCF-8598-72C61122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8434" y="2412421"/>
            <a:ext cx="5381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3" descr="alma">
            <a:extLst>
              <a:ext uri="{FF2B5EF4-FFF2-40B4-BE49-F238E27FC236}">
                <a16:creationId xmlns:a16="http://schemas.microsoft.com/office/drawing/2014/main" id="{F7508E99-2213-EC50-4C7C-83088147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93196" y="1872341"/>
            <a:ext cx="53340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kercs vízszintesen 42">
            <a:extLst>
              <a:ext uri="{FF2B5EF4-FFF2-40B4-BE49-F238E27FC236}">
                <a16:creationId xmlns:a16="http://schemas.microsoft.com/office/drawing/2014/main" id="{91DEBD66-3B74-7A70-BFE8-237CCC257E50}"/>
              </a:ext>
            </a:extLst>
          </p:cNvPr>
          <p:cNvSpPr/>
          <p:nvPr/>
        </p:nvSpPr>
        <p:spPr>
          <a:xfrm>
            <a:off x="9173592" y="4149080"/>
            <a:ext cx="2963292" cy="1338214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hu-HU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give an apple for this paper on the spot.</a:t>
            </a:r>
          </a:p>
          <a:p>
            <a:pPr>
              <a:defRPr/>
            </a:pPr>
            <a:r>
              <a:rPr lang="hu-HU" altLang="hu-HU" sz="1400" i="1">
                <a:solidFill>
                  <a:schemeClr val="tx1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		C szerepl</a:t>
            </a:r>
            <a:r>
              <a:rPr lang="hu-HU" altLang="hu-HU" sz="14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ő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B2D4D016-4961-C58C-BF59-5C150B351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832" y="5510022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u-HU" altLang="hu-HU" sz="1600" b="1" err="1"/>
              <a:t>Enforcable in terms of something other than itself– financial asset</a:t>
            </a:r>
            <a:endParaRPr lang="hu-HU" altLang="hu-HU" sz="1600" b="1"/>
          </a:p>
        </p:txBody>
      </p:sp>
      <p:sp>
        <p:nvSpPr>
          <p:cNvPr id="34841" name="Dia számának helye 1">
            <a:extLst>
              <a:ext uri="{FF2B5EF4-FFF2-40B4-BE49-F238E27FC236}">
                <a16:creationId xmlns:a16="http://schemas.microsoft.com/office/drawing/2014/main" id="{A4C73927-7289-02CC-0B67-455141A7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CC56B5-592C-4F16-BE1C-956DE1EEAB58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hu-HU" altLang="hu-HU" sz="1400"/>
          </a:p>
        </p:txBody>
      </p:sp>
      <p:sp>
        <p:nvSpPr>
          <p:cNvPr id="9247" name="Dia számának helye 1">
            <a:extLst>
              <a:ext uri="{FF2B5EF4-FFF2-40B4-BE49-F238E27FC236}">
                <a16:creationId xmlns:a16="http://schemas.microsoft.com/office/drawing/2014/main" id="{93808FA5-2F40-D6C2-2A29-8B43165A678B}"/>
              </a:ext>
            </a:extLst>
          </p:cNvPr>
          <p:cNvSpPr txBox="1"/>
          <p:nvPr/>
        </p:nvSpPr>
        <p:spPr bwMode="auto">
          <a:xfrm>
            <a:off x="2788156" y="161987"/>
            <a:ext cx="5328592" cy="581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hu-HU" altLang="hu-HU" sz="1600" b="1" err="1"/>
              <a:t>What is the distinctive characteristic of credit operation (financial loan)? </a:t>
            </a: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54844957-ABAC-4C9D-2087-DA54753BB951}"/>
              </a:ext>
            </a:extLst>
          </p:cNvPr>
          <p:cNvCxnSpPr/>
          <p:nvPr/>
        </p:nvCxnSpPr>
        <p:spPr>
          <a:xfrm flipV="1">
            <a:off x="963384" y="4077072"/>
            <a:ext cx="9925050" cy="158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46" name="Rectangle 7">
            <a:extLst>
              <a:ext uri="{FF2B5EF4-FFF2-40B4-BE49-F238E27FC236}">
                <a16:creationId xmlns:a16="http://schemas.microsoft.com/office/drawing/2014/main" id="{B99D02E0-F2D3-2DF5-56C8-B38DFCDE4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534" y="2148381"/>
            <a:ext cx="785738" cy="40001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 err="1"/>
              <a:t>claim</a:t>
            </a:r>
            <a:endParaRPr lang="hu-HU" altLang="hu-HU" sz="1400"/>
          </a:p>
        </p:txBody>
      </p:sp>
      <p:sp>
        <p:nvSpPr>
          <p:cNvPr id="34847" name="Rectangle 7">
            <a:extLst>
              <a:ext uri="{FF2B5EF4-FFF2-40B4-BE49-F238E27FC236}">
                <a16:creationId xmlns:a16="http://schemas.microsoft.com/office/drawing/2014/main" id="{ACE8A2F7-4DC7-6282-0848-FDF34AEDF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424" y="2049309"/>
            <a:ext cx="681979" cy="41433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 err="1"/>
              <a:t>debt</a:t>
            </a:r>
            <a:endParaRPr lang="hu-HU" altLang="hu-HU" sz="1400"/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7810E303-F342-D1AE-D9B2-65EF18862A61}"/>
              </a:ext>
            </a:extLst>
          </p:cNvPr>
          <p:cNvCxnSpPr/>
          <p:nvPr/>
        </p:nvCxnSpPr>
        <p:spPr>
          <a:xfrm>
            <a:off x="2625594" y="1906209"/>
            <a:ext cx="1958238" cy="1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49" name="Dia számának helye 1">
            <a:extLst>
              <a:ext uri="{FF2B5EF4-FFF2-40B4-BE49-F238E27FC236}">
                <a16:creationId xmlns:a16="http://schemas.microsoft.com/office/drawing/2014/main" id="{F1B1E048-CA31-1287-F482-D25B00043425}"/>
              </a:ext>
            </a:extLst>
          </p:cNvPr>
          <p:cNvSpPr txBox="1"/>
          <p:nvPr/>
        </p:nvSpPr>
        <p:spPr bwMode="auto">
          <a:xfrm>
            <a:off x="2788156" y="1588646"/>
            <a:ext cx="1529369" cy="31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E                   F</a:t>
            </a:r>
          </a:p>
        </p:txBody>
      </p: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408300D0-E657-CB15-7E45-48328BFB9A31}"/>
              </a:ext>
            </a:extLst>
          </p:cNvPr>
          <p:cNvCxnSpPr/>
          <p:nvPr/>
        </p:nvCxnSpPr>
        <p:spPr>
          <a:xfrm>
            <a:off x="7284591" y="1916535"/>
            <a:ext cx="2483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51" name="Dia számának helye 1">
            <a:extLst>
              <a:ext uri="{FF2B5EF4-FFF2-40B4-BE49-F238E27FC236}">
                <a16:creationId xmlns:a16="http://schemas.microsoft.com/office/drawing/2014/main" id="{7FCB6CF0-EFD2-F50A-7726-6B90D979B631}"/>
              </a:ext>
            </a:extLst>
          </p:cNvPr>
          <p:cNvSpPr txBox="1"/>
          <p:nvPr/>
        </p:nvSpPr>
        <p:spPr bwMode="auto">
          <a:xfrm>
            <a:off x="7464152" y="1556792"/>
            <a:ext cx="2304429" cy="28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E                              F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1CA99FA3-816C-9878-1510-CAF1CE32C6D9}"/>
              </a:ext>
            </a:extLst>
          </p:cNvPr>
          <p:cNvCxnSpPr/>
          <p:nvPr/>
        </p:nvCxnSpPr>
        <p:spPr>
          <a:xfrm>
            <a:off x="8680350" y="1988840"/>
            <a:ext cx="7938" cy="52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 4">
            <a:extLst>
              <a:ext uri="{FF2B5EF4-FFF2-40B4-BE49-F238E27FC236}">
                <a16:creationId xmlns:a16="http://schemas.microsoft.com/office/drawing/2014/main" id="{7F7C77EF-E470-165D-D41D-A99AD6668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845" y="3191408"/>
            <a:ext cx="64768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u-HU" altLang="hu-HU" sz="1800" b="1"/>
              <a:t> </a:t>
            </a:r>
            <a:r>
              <a:rPr lang="hu-HU" altLang="hu-HU" sz="1600" b="1" err="1"/>
              <a:t>Enforcable in terms of something other than itself– real asset!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u-HU" altLang="hu-HU" sz="1600"/>
              <a:t> Has maturity (must be paid in time)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hu-HU" altLang="hu-HU" sz="1600" err="1"/>
              <a:t>asymmetric – order of execution matters</a:t>
            </a:r>
            <a:endParaRPr lang="hu-HU" altLang="hu-HU" sz="160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77681233-E453-89D9-7586-1FA04AD37059}"/>
              </a:ext>
            </a:extLst>
          </p:cNvPr>
          <p:cNvSpPr/>
          <p:nvPr/>
        </p:nvSpPr>
        <p:spPr>
          <a:xfrm>
            <a:off x="8232024" y="1276644"/>
            <a:ext cx="90268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 altLang="hu-HU" sz="1600" err="1">
                <a:latin typeface="+mj-lt"/>
                <a:cs typeface="Times New Roman" panose="02020603050405020304" pitchFamily="18" charset="0"/>
              </a:rPr>
              <a:t>Agent A</a:t>
            </a:r>
            <a:endParaRPr lang="hu-HU" sz="1600">
              <a:latin typeface="+mj-lt"/>
            </a:endParaRPr>
          </a:p>
        </p:txBody>
      </p:sp>
      <p:sp>
        <p:nvSpPr>
          <p:cNvPr id="31" name="Téglalap 30">
            <a:extLst>
              <a:ext uri="{FF2B5EF4-FFF2-40B4-BE49-F238E27FC236}">
                <a16:creationId xmlns:a16="http://schemas.microsoft.com/office/drawing/2014/main" id="{181B30BC-FB40-1474-6B76-AA0678AD1B3D}"/>
              </a:ext>
            </a:extLst>
          </p:cNvPr>
          <p:cNvSpPr/>
          <p:nvPr/>
        </p:nvSpPr>
        <p:spPr>
          <a:xfrm>
            <a:off x="3050626" y="1234087"/>
            <a:ext cx="89159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 altLang="hu-HU" sz="1600" err="1">
                <a:latin typeface="+mj-lt"/>
                <a:cs typeface="Times New Roman" panose="02020603050405020304" pitchFamily="18" charset="0"/>
              </a:rPr>
              <a:t>agent B</a:t>
            </a:r>
            <a:endParaRPr lang="hu-HU" sz="1600">
              <a:latin typeface="+mj-lt"/>
            </a:endParaRP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FB520CDB-DC6A-608D-7C7E-4AF54A0A2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840" y="5877272"/>
            <a:ext cx="74168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Financial loan is not an equivalence relationship!</a:t>
            </a:r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618DE529-2870-C12E-F7F9-E2F80B2DEA74}"/>
              </a:ext>
            </a:extLst>
          </p:cNvPr>
          <p:cNvCxnSpPr/>
          <p:nvPr/>
        </p:nvCxnSpPr>
        <p:spPr>
          <a:xfrm>
            <a:off x="3616151" y="1994280"/>
            <a:ext cx="7938" cy="52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 számának helye 1">
            <a:extLst>
              <a:ext uri="{FF2B5EF4-FFF2-40B4-BE49-F238E27FC236}">
                <a16:creationId xmlns:a16="http://schemas.microsoft.com/office/drawing/2014/main" id="{C901DB59-D6A9-5B55-5E3F-8C79046EF485}"/>
              </a:ext>
            </a:extLst>
          </p:cNvPr>
          <p:cNvSpPr txBox="1"/>
          <p:nvPr/>
        </p:nvSpPr>
        <p:spPr bwMode="auto">
          <a:xfrm>
            <a:off x="264448" y="4355330"/>
            <a:ext cx="2316212" cy="59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Financial loan</a:t>
            </a:r>
            <a:endParaRPr lang="hu-HU" altLang="hu-HU" sz="16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(credit operation)</a:t>
            </a:r>
          </a:p>
        </p:txBody>
      </p:sp>
      <p:sp>
        <p:nvSpPr>
          <p:cNvPr id="13" name="Dia számának helye 1">
            <a:extLst>
              <a:ext uri="{FF2B5EF4-FFF2-40B4-BE49-F238E27FC236}">
                <a16:creationId xmlns:a16="http://schemas.microsoft.com/office/drawing/2014/main" id="{F34D6FB2-7512-4392-F4E8-744AAC6AE722}"/>
              </a:ext>
            </a:extLst>
          </p:cNvPr>
          <p:cNvSpPr txBox="1"/>
          <p:nvPr/>
        </p:nvSpPr>
        <p:spPr bwMode="auto">
          <a:xfrm>
            <a:off x="161305" y="1994461"/>
            <a:ext cx="2413793" cy="59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Non-financial loan</a:t>
            </a:r>
            <a:endParaRPr lang="hu-HU" altLang="hu-HU" sz="1600" b="1"/>
          </a:p>
        </p:txBody>
      </p:sp>
      <p:sp>
        <p:nvSpPr>
          <p:cNvPr id="7" name="Szövegdoboz 1">
            <a:extLst>
              <a:ext uri="{FF2B5EF4-FFF2-40B4-BE49-F238E27FC236}">
                <a16:creationId xmlns:a16="http://schemas.microsoft.com/office/drawing/2014/main" id="{1B8E946F-77CC-D659-CA56-08AB989B8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3" y="115888"/>
            <a:ext cx="230425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Appendix for 3.1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Tekercs vízszintesen 42">
            <a:extLst>
              <a:ext uri="{FF2B5EF4-FFF2-40B4-BE49-F238E27FC236}">
                <a16:creationId xmlns:a16="http://schemas.microsoft.com/office/drawing/2014/main" id="{0F96AF43-7A52-2F7F-0C09-84F2AACF2576}"/>
              </a:ext>
            </a:extLst>
          </p:cNvPr>
          <p:cNvSpPr/>
          <p:nvPr/>
        </p:nvSpPr>
        <p:spPr>
          <a:xfrm>
            <a:off x="4584356" y="1886806"/>
            <a:ext cx="3035300" cy="1166297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owe Agent </a:t>
            </a:r>
            <a:r>
              <a:rPr lang="hu-HU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two apples, to be paid next week.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hu-HU" altLang="hu-HU" sz="1400" i="1">
                <a:solidFill>
                  <a:schemeClr val="tx1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		B szerepl</a:t>
            </a:r>
            <a:r>
              <a:rPr lang="hu-HU" altLang="hu-HU" sz="14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ő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kercs vízszintesen 42">
            <a:extLst>
              <a:ext uri="{FF2B5EF4-FFF2-40B4-BE49-F238E27FC236}">
                <a16:creationId xmlns:a16="http://schemas.microsoft.com/office/drawing/2014/main" id="{567765F3-0AC2-6ABB-CB7F-3815A718CFEA}"/>
              </a:ext>
            </a:extLst>
          </p:cNvPr>
          <p:cNvSpPr/>
          <p:nvPr/>
        </p:nvSpPr>
        <p:spPr>
          <a:xfrm>
            <a:off x="4434882" y="4221088"/>
            <a:ext cx="2963292" cy="1338214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owe Agent </a:t>
            </a:r>
            <a:r>
              <a:rPr lang="hu-HU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promise of </a:t>
            </a:r>
            <a:r>
              <a:rPr lang="en-US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apples, to be paid next week.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hu-HU" altLang="hu-HU" sz="1400" i="1">
                <a:solidFill>
                  <a:schemeClr val="tx1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		B szerepl</a:t>
            </a:r>
            <a:r>
              <a:rPr lang="hu-HU" altLang="hu-HU" sz="14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ő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8509FFA2-3711-6F65-FE0C-FAA9B02EC71E}"/>
              </a:ext>
            </a:extLst>
          </p:cNvPr>
          <p:cNvCxnSpPr/>
          <p:nvPr/>
        </p:nvCxnSpPr>
        <p:spPr>
          <a:xfrm>
            <a:off x="3548871" y="4581128"/>
            <a:ext cx="7938" cy="52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7">
            <a:extLst>
              <a:ext uri="{FF2B5EF4-FFF2-40B4-BE49-F238E27FC236}">
                <a16:creationId xmlns:a16="http://schemas.microsoft.com/office/drawing/2014/main" id="{63161564-958A-3E6C-3699-D9980120D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546" y="4653136"/>
            <a:ext cx="681979" cy="41433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 err="1"/>
              <a:t>debt</a:t>
            </a:r>
            <a:endParaRPr lang="hu-HU" altLang="hu-HU" sz="140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FFC8537-7C71-EF78-B794-D6DFE9F1C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286" y="4653136"/>
            <a:ext cx="785738" cy="40001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 err="1"/>
              <a:t>claim</a:t>
            </a:r>
            <a:endParaRPr lang="hu-HU" altLang="hu-HU" sz="1400"/>
          </a:p>
        </p:txBody>
      </p: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EB942A42-4ACE-5FE2-0AF4-714F1478B4A1}"/>
              </a:ext>
            </a:extLst>
          </p:cNvPr>
          <p:cNvCxnSpPr/>
          <p:nvPr/>
        </p:nvCxnSpPr>
        <p:spPr>
          <a:xfrm>
            <a:off x="8328248" y="4509120"/>
            <a:ext cx="7938" cy="52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Nyíl: jobbra mutató 15">
            <a:extLst>
              <a:ext uri="{FF2B5EF4-FFF2-40B4-BE49-F238E27FC236}">
                <a16:creationId xmlns:a16="http://schemas.microsoft.com/office/drawing/2014/main" id="{264992F3-F245-8083-7725-09E7412A7BD4}"/>
              </a:ext>
            </a:extLst>
          </p:cNvPr>
          <p:cNvSpPr/>
          <p:nvPr/>
        </p:nvSpPr>
        <p:spPr>
          <a:xfrm>
            <a:off x="4003884" y="5949280"/>
            <a:ext cx="291916" cy="1649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7" name="Dia számának helye 1">
            <a:extLst>
              <a:ext uri="{FF2B5EF4-FFF2-40B4-BE49-F238E27FC236}">
                <a16:creationId xmlns:a16="http://schemas.microsoft.com/office/drawing/2014/main" id="{3DDCEB57-8556-878C-57FA-094F6F816219}"/>
              </a:ext>
            </a:extLst>
          </p:cNvPr>
          <p:cNvSpPr txBox="1"/>
          <p:nvPr/>
        </p:nvSpPr>
        <p:spPr bwMode="auto">
          <a:xfrm>
            <a:off x="7911163" y="548680"/>
            <a:ext cx="3441421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In money YES, but to see clearly: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07 1.11111E-06 L -0.42708 -0.00741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4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6" grpId="0" animBg="1"/>
      <p:bldP spid="34847" grpId="0" animBg="1"/>
      <p:bldP spid="4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1035E20C-90B8-3ED9-ABAD-DBF870F9D7CC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7170" name="Dia számának helye 1">
            <a:extLst>
              <a:ext uri="{FF2B5EF4-FFF2-40B4-BE49-F238E27FC236}">
                <a16:creationId xmlns:a16="http://schemas.microsoft.com/office/drawing/2014/main" id="{5AA5C0E6-BEB5-FB80-F7CD-6C757CF5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0988" y="6480175"/>
            <a:ext cx="441325" cy="331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51164E-4EE6-49ED-BB4F-65BB4CE371E7}" type="slidenum">
              <a:rPr lang="hu-HU" altLang="hu-HU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hu-HU" altLang="hu-HU" sz="1400"/>
          </a:p>
        </p:txBody>
      </p:sp>
      <p:sp>
        <p:nvSpPr>
          <p:cNvPr id="76" name="Szövegdoboz 75">
            <a:extLst>
              <a:ext uri="{FF2B5EF4-FFF2-40B4-BE49-F238E27FC236}">
                <a16:creationId xmlns:a16="http://schemas.microsoft.com/office/drawing/2014/main" id="{B3FA4354-2986-6C06-65A6-307E8A239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753" y="551582"/>
            <a:ext cx="34563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The process of wealth of accumulation is necessarily the joint action of the members of the society</a:t>
            </a:r>
            <a:endParaRPr lang="hu-HU" altLang="hu-HU" sz="1600" i="1"/>
          </a:p>
        </p:txBody>
      </p:sp>
      <p:sp>
        <p:nvSpPr>
          <p:cNvPr id="78" name="Szövegdoboz 77">
            <a:extLst>
              <a:ext uri="{FF2B5EF4-FFF2-40B4-BE49-F238E27FC236}">
                <a16:creationId xmlns:a16="http://schemas.microsoft.com/office/drawing/2014/main" id="{389EFE1E-CFAE-25C8-41F5-2043E6D5F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4696" y="627022"/>
            <a:ext cx="26932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hu-HU" sz="1600"/>
              <a:t>Binding contractual obligations are repeatedly created and terminated.</a:t>
            </a:r>
            <a:endParaRPr lang="hu-HU" altLang="hu-HU" sz="1600"/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F6435DC4-4428-4896-2A7F-1B6C95B66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264" y="3331821"/>
            <a:ext cx="34563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which in monetary economies is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5E512B2-EF45-BB20-7B50-286468A325A2}"/>
              </a:ext>
            </a:extLst>
          </p:cNvPr>
          <p:cNvSpPr txBox="1"/>
          <p:nvPr/>
        </p:nvSpPr>
        <p:spPr>
          <a:xfrm>
            <a:off x="9014524" y="3797660"/>
            <a:ext cx="2189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b="1" err="1"/>
              <a:t>m</a:t>
            </a:r>
            <a:r>
              <a:rPr lang="hu-HU" altLang="hu-HU" sz="1800" b="1" err="1"/>
              <a:t>onetary system</a:t>
            </a:r>
            <a:endParaRPr lang="hu-HU" altLang="hu-HU" sz="1800" b="1"/>
          </a:p>
        </p:txBody>
      </p:sp>
      <p:sp>
        <p:nvSpPr>
          <p:cNvPr id="2" name="Nyíl: balra-jobbra mutató 1">
            <a:extLst>
              <a:ext uri="{FF2B5EF4-FFF2-40B4-BE49-F238E27FC236}">
                <a16:creationId xmlns:a16="http://schemas.microsoft.com/office/drawing/2014/main" id="{81E655A8-43FD-70EF-DFB5-B111E751CE68}"/>
              </a:ext>
            </a:extLst>
          </p:cNvPr>
          <p:cNvSpPr/>
          <p:nvPr/>
        </p:nvSpPr>
        <p:spPr>
          <a:xfrm rot="5400000">
            <a:off x="9936769" y="1753771"/>
            <a:ext cx="379674" cy="29262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5" name="Nyíl: balra-jobbra mutató 4">
            <a:extLst>
              <a:ext uri="{FF2B5EF4-FFF2-40B4-BE49-F238E27FC236}">
                <a16:creationId xmlns:a16="http://schemas.microsoft.com/office/drawing/2014/main" id="{E1A4E407-B356-F1A4-AA19-0325645D998B}"/>
              </a:ext>
            </a:extLst>
          </p:cNvPr>
          <p:cNvSpPr/>
          <p:nvPr/>
        </p:nvSpPr>
        <p:spPr>
          <a:xfrm>
            <a:off x="7906585" y="785733"/>
            <a:ext cx="379674" cy="29262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DCADEAC-864D-3301-35AB-E470863A7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418" y="1393612"/>
            <a:ext cx="19181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err="1"/>
              <a:t>Necessarily, because of the definition of society</a:t>
            </a:r>
            <a:endParaRPr lang="hu-HU" altLang="hu-HU" sz="1400" i="1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4B95EE5-ED70-B542-161D-9357508261A1}"/>
              </a:ext>
            </a:extLst>
          </p:cNvPr>
          <p:cNvSpPr txBox="1"/>
          <p:nvPr/>
        </p:nvSpPr>
        <p:spPr>
          <a:xfrm>
            <a:off x="2375909" y="1447616"/>
            <a:ext cx="26399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hu-HU" sz="1600"/>
              <a:t>This is what economists say as </a:t>
            </a:r>
            <a:r>
              <a:rPr lang="en-US" altLang="hu-HU" sz="1600" b="1"/>
              <a:t>production is collective</a:t>
            </a:r>
            <a:r>
              <a:rPr lang="hu-HU" altLang="hu-HU" sz="1600"/>
              <a:t>: </a:t>
            </a:r>
            <a:r>
              <a:rPr lang="en-US" altLang="hu-HU" sz="1600"/>
              <a:t>Everyone contributes to social wealth and acquires the right to appropriate part of it.</a:t>
            </a:r>
            <a:endParaRPr lang="hu-HU" sz="140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990C44F5-59FC-6E29-58CE-60FA64119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8839" y="2178069"/>
            <a:ext cx="25049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We called payment system the social rules that govern it.</a:t>
            </a:r>
          </a:p>
        </p:txBody>
      </p:sp>
      <p:sp>
        <p:nvSpPr>
          <p:cNvPr id="7" name="Szövegdoboz 1">
            <a:extLst>
              <a:ext uri="{FF2B5EF4-FFF2-40B4-BE49-F238E27FC236}">
                <a16:creationId xmlns:a16="http://schemas.microsoft.com/office/drawing/2014/main" id="{FA3E8B6C-457C-6C10-081B-0B486E767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4" y="44624"/>
            <a:ext cx="84341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3.2 The primary importance of the control of money (monetary systm)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2" descr="A portrait of Andrew Jackson, serious in posture and expression, with a grey-and-white haired widow's peak, wearing a red-collared black cape.">
            <a:extLst>
              <a:ext uri="{FF2B5EF4-FFF2-40B4-BE49-F238E27FC236}">
                <a16:creationId xmlns:a16="http://schemas.microsoft.com/office/drawing/2014/main" id="{C1FC869F-09D5-C2FD-680E-ED503047E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8673" y="2924944"/>
            <a:ext cx="1694383" cy="210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2BF52563-DF0D-C0A2-5CDB-F7D7A14C2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848" y="4428401"/>
            <a:ext cx="316633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Andrew Jackson (1767-1845)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7.President of the US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31532FF0-41BB-21E5-5C7E-E533A6C0BE1C}"/>
              </a:ext>
            </a:extLst>
          </p:cNvPr>
          <p:cNvSpPr txBox="1"/>
          <p:nvPr/>
        </p:nvSpPr>
        <p:spPr>
          <a:xfrm>
            <a:off x="4193600" y="5013176"/>
            <a:ext cx="4508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The </a:t>
            </a:r>
            <a:r>
              <a:rPr lang="hu-HU" altLang="hu-HU" sz="1800" b="1"/>
              <a:t>most important</a:t>
            </a:r>
            <a:r>
              <a:rPr lang="hu-HU" altLang="hu-HU" sz="1800"/>
              <a:t> power of the state is omitted:</a:t>
            </a:r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B03C92E-F78C-C812-B4D3-2D3B34104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295" y="5085184"/>
            <a:ext cx="28441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i="1" err="1"/>
              <a:t>money power</a:t>
            </a:r>
            <a:r>
              <a:rPr lang="hu-HU" altLang="hu-HU" sz="1600" b="1"/>
              <a:t> </a:t>
            </a:r>
          </a:p>
        </p:txBody>
      </p:sp>
      <p:sp>
        <p:nvSpPr>
          <p:cNvPr id="20" name="Téglalap 1">
            <a:extLst>
              <a:ext uri="{FF2B5EF4-FFF2-40B4-BE49-F238E27FC236}">
                <a16:creationId xmlns:a16="http://schemas.microsoft.com/office/drawing/2014/main" id="{36C091D3-AF2A-6A78-D29A-F704602B9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9" y="4577936"/>
            <a:ext cx="325264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u-HU" sz="1600" b="1"/>
              <a:t>Wealth</a:t>
            </a:r>
            <a:r>
              <a:rPr lang="en-US" altLang="hu-HU" sz="1600"/>
              <a:t> is power, derived from the institution of private property, to </a:t>
            </a:r>
            <a:r>
              <a:rPr lang="en-US" altLang="hu-HU" sz="1600" b="1"/>
              <a:t>command members of society </a:t>
            </a:r>
            <a:r>
              <a:rPr lang="en-US" altLang="hu-HU" sz="1600"/>
              <a:t>what to do through voluntary contractual obligations relating to wealth.</a:t>
            </a:r>
            <a:endParaRPr lang="hu-HU" altLang="hu-HU" sz="1600">
              <a:solidFill>
                <a:srgbClr val="0000FF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62C5C37C-BFEE-F1D9-63C7-E8A08701154E}"/>
              </a:ext>
            </a:extLst>
          </p:cNvPr>
          <p:cNvSpPr txBox="1"/>
          <p:nvPr/>
        </p:nvSpPr>
        <p:spPr>
          <a:xfrm>
            <a:off x="-27738" y="694437"/>
            <a:ext cx="3675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altLang="hu-HU" sz="1800" err="1"/>
              <a:t>Economics: </a:t>
            </a:r>
          </a:p>
          <a:p>
            <a:pPr algn="ctr"/>
            <a:r>
              <a:rPr lang="hu-HU" altLang="hu-HU" err="1"/>
              <a:t>s</a:t>
            </a:r>
            <a:r>
              <a:rPr lang="hu-HU" altLang="hu-HU" sz="1800" err="1"/>
              <a:t>tudy of wealth accumulation</a:t>
            </a:r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2BD82E1-328C-8353-EAD5-F94EAD1BF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1393612"/>
            <a:ext cx="14636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err="1"/>
              <a:t>Etimology: </a:t>
            </a:r>
            <a:r>
              <a:rPr lang="hu-HU" altLang="hu-HU" sz="1400" b="1" err="1"/>
              <a:t>private</a:t>
            </a:r>
            <a:r>
              <a:rPr lang="hu-HU" altLang="hu-HU" sz="1400"/>
              <a:t> property</a:t>
            </a:r>
            <a:endParaRPr lang="hu-HU" altLang="hu-HU" sz="1400" i="1"/>
          </a:p>
        </p:txBody>
      </p:sp>
      <p:sp>
        <p:nvSpPr>
          <p:cNvPr id="25" name="Nyíl: lefelé mutató 24">
            <a:extLst>
              <a:ext uri="{FF2B5EF4-FFF2-40B4-BE49-F238E27FC236}">
                <a16:creationId xmlns:a16="http://schemas.microsoft.com/office/drawing/2014/main" id="{29B0A770-5E3D-0913-8B2E-3FB987F73B7D}"/>
              </a:ext>
            </a:extLst>
          </p:cNvPr>
          <p:cNvSpPr/>
          <p:nvPr/>
        </p:nvSpPr>
        <p:spPr>
          <a:xfrm>
            <a:off x="983432" y="1995197"/>
            <a:ext cx="432048" cy="2096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DE47584-3457-96FC-0165-5F05B5605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2257708"/>
            <a:ext cx="14636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err="1"/>
              <a:t>can get it from others</a:t>
            </a:r>
            <a:endParaRPr lang="hu-HU" altLang="hu-HU" sz="1400" i="1"/>
          </a:p>
        </p:txBody>
      </p:sp>
      <p:pic>
        <p:nvPicPr>
          <p:cNvPr id="27" name="Picture 2" descr="Thomas Hobbes (portrait).jpg">
            <a:extLst>
              <a:ext uri="{FF2B5EF4-FFF2-40B4-BE49-F238E27FC236}">
                <a16:creationId xmlns:a16="http://schemas.microsoft.com/office/drawing/2014/main" id="{EFBE501C-2D32-1D82-2951-14CC115F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45" y="2883272"/>
            <a:ext cx="1133475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églalap 27">
            <a:extLst>
              <a:ext uri="{FF2B5EF4-FFF2-40B4-BE49-F238E27FC236}">
                <a16:creationId xmlns:a16="http://schemas.microsoft.com/office/drawing/2014/main" id="{820D603F-CEF1-0FD6-C018-2FE9F5F0A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27" y="4129261"/>
            <a:ext cx="1698625" cy="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Thomas </a:t>
            </a:r>
            <a:r>
              <a:rPr lang="hu-HU" altLang="hu-HU" sz="1400" b="1"/>
              <a:t>HOBBES</a:t>
            </a:r>
            <a:r>
              <a:rPr lang="hu-HU" altLang="hu-HU" sz="1400"/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(1588-1679) </a:t>
            </a:r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4BA8FE4E-6AAF-45DF-E7FE-1F3548930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336" y="4149080"/>
            <a:ext cx="19779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err="1">
                <a:solidFill>
                  <a:srgbClr val="FF0000"/>
                </a:solidFill>
              </a:rPr>
              <a:t>Control of the money (monetary system)</a:t>
            </a:r>
            <a:endParaRPr lang="hu-HU" altLang="hu-HU" sz="1600">
              <a:solidFill>
                <a:srgbClr val="FF0000"/>
              </a:solidFill>
            </a:endParaRPr>
          </a:p>
        </p:txBody>
      </p:sp>
      <p:sp>
        <p:nvSpPr>
          <p:cNvPr id="31" name="Téglalap 30">
            <a:extLst>
              <a:ext uri="{FF2B5EF4-FFF2-40B4-BE49-F238E27FC236}">
                <a16:creationId xmlns:a16="http://schemas.microsoft.com/office/drawing/2014/main" id="{ADA9837F-2C8B-0956-9B1B-281CC7923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5775" y="5144455"/>
            <a:ext cx="325264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>
                <a:solidFill>
                  <a:srgbClr val="FF0000"/>
                </a:solidFill>
              </a:rPr>
              <a:t>Command members of society</a:t>
            </a:r>
            <a:endParaRPr lang="hu-HU" altLang="hu-HU" sz="1600">
              <a:solidFill>
                <a:srgbClr val="FF0000"/>
              </a:solidFill>
            </a:endParaRPr>
          </a:p>
        </p:txBody>
      </p:sp>
      <p:pic>
        <p:nvPicPr>
          <p:cNvPr id="32" name="Picture 2" descr="https://cdn.britannica.com/67/200267-050-186D5A6D/Mayer-Amschel-Rothschild.jpg">
            <a:extLst>
              <a:ext uri="{FF2B5EF4-FFF2-40B4-BE49-F238E27FC236}">
                <a16:creationId xmlns:a16="http://schemas.microsoft.com/office/drawing/2014/main" id="{607F525F-227A-B44A-47F4-D13EEFEB3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6867" y="5120536"/>
            <a:ext cx="1205064" cy="153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églalap 4">
            <a:extLst>
              <a:ext uri="{FF2B5EF4-FFF2-40B4-BE49-F238E27FC236}">
                <a16:creationId xmlns:a16="http://schemas.microsoft.com/office/drawing/2014/main" id="{BF42BAD0-F7A8-A03F-5A85-01D72C38D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505" y="6244282"/>
            <a:ext cx="250317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Mayer Amschel Rothschild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1743-1812</a:t>
            </a:r>
          </a:p>
        </p:txBody>
      </p:sp>
      <p:sp>
        <p:nvSpPr>
          <p:cNvPr id="34" name="Téglalap 3">
            <a:extLst>
              <a:ext uri="{FF2B5EF4-FFF2-40B4-BE49-F238E27FC236}">
                <a16:creationId xmlns:a16="http://schemas.microsoft.com/office/drawing/2014/main" id="{58E02848-6444-3643-D669-3183D587C36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361804" y="6061294"/>
            <a:ext cx="612068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hu-HU" altLang="hu-HU" sz="1600">
                <a:solidFill>
                  <a:srgbClr val="000000"/>
                </a:solidFill>
                <a:latin typeface="+mj-lt"/>
              </a:rPr>
              <a:t>„</a:t>
            </a: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„Give me control of a nation’s money, and I care not who makes its laws!”</a:t>
            </a:r>
            <a:r>
              <a:rPr lang="hu-HU" altLang="hu-HU" sz="1600">
                <a:solidFill>
                  <a:srgbClr val="000000"/>
                </a:solidFill>
                <a:latin typeface="+mj-lt"/>
              </a:rPr>
              <a:t>”</a:t>
            </a:r>
            <a:endParaRPr lang="hu-HU" altLang="hu-HU" sz="1600">
              <a:latin typeface="+mj-lt"/>
            </a:endParaRPr>
          </a:p>
        </p:txBody>
      </p:sp>
      <p:sp>
        <p:nvSpPr>
          <p:cNvPr id="35" name="Szövegdoboz 1">
            <a:extLst>
              <a:ext uri="{FF2B5EF4-FFF2-40B4-BE49-F238E27FC236}">
                <a16:creationId xmlns:a16="http://schemas.microsoft.com/office/drawing/2014/main" id="{8D551B0B-BE7C-8A9E-0E19-4411F7040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87" y="371837"/>
            <a:ext cx="178399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3.2.1 Logically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val="3172544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1"/>
      <p:bldP spid="10" grpId="0"/>
      <p:bldP spid="2" grpId="0" animBg="1"/>
      <p:bldP spid="5" grpId="0" animBg="1"/>
      <p:bldP spid="3" grpId="1"/>
      <p:bldP spid="9" grpId="0"/>
      <p:bldP spid="13" grpId="1" animBg="1"/>
      <p:bldP spid="14" grpId="0"/>
      <p:bldP spid="20" grpId="1"/>
      <p:bldP spid="24" grpId="1"/>
      <p:bldP spid="25" grpId="0" animBg="1"/>
      <p:bldP spid="26" grpId="1"/>
      <p:bldP spid="28" grpId="1" animBg="1"/>
      <p:bldP spid="3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132BFA09-274F-C742-CFD5-55608252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16B13-A1E5-4881-B450-8605332358B0}" type="slidenum">
              <a:rPr lang="hu-HU" altLang="hu-HU" smtClean="0"/>
              <a:pPr>
                <a:defRPr/>
              </a:pPr>
              <a:t>15</a:t>
            </a:fld>
            <a:endParaRPr lang="hu-HU" altLang="hu-HU"/>
          </a:p>
        </p:txBody>
      </p:sp>
      <p:pic>
        <p:nvPicPr>
          <p:cNvPr id="3" name="Picture 2" descr="Walter Rothschild, 2nd Baron Rothschild - Wikipedia">
            <a:extLst>
              <a:ext uri="{FF2B5EF4-FFF2-40B4-BE49-F238E27FC236}">
                <a16:creationId xmlns:a16="http://schemas.microsoft.com/office/drawing/2014/main" id="{D05B759A-CF70-1352-2CA1-C86931DDA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259" y="4940896"/>
            <a:ext cx="1292385" cy="15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B7CA8CD-E2CF-5EC5-3354-02788963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825" y="3053507"/>
            <a:ext cx="1182687" cy="167163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Picture 10" descr="Pope Leo X - Simple English Wikipedia, the free encyclopedia">
            <a:extLst>
              <a:ext uri="{FF2B5EF4-FFF2-40B4-BE49-F238E27FC236}">
                <a16:creationId xmlns:a16="http://schemas.microsoft.com/office/drawing/2014/main" id="{709A8462-6DED-9522-8FA2-FBE181FB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392" y="1052736"/>
            <a:ext cx="1080120" cy="150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1E79BB65-2F40-1240-E8CC-13833A9B9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7" y="2276872"/>
            <a:ext cx="2376487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hu-HU" sz="1600">
                <a:solidFill>
                  <a:srgbClr val="202124"/>
                </a:solidFill>
              </a:rPr>
              <a:t>Giovanni di Lorenzo de' Medici</a:t>
            </a:r>
            <a:r>
              <a:rPr lang="hu-HU" altLang="hu-HU" sz="1600">
                <a:solidFill>
                  <a:srgbClr val="202124"/>
                </a:solidFill>
              </a:rPr>
              <a:t> (1475-1521)</a:t>
            </a:r>
            <a:endParaRPr lang="hu-HU" altLang="hu-HU" sz="160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4166618-B4A1-2408-12AC-75688357E4AF}"/>
              </a:ext>
            </a:extLst>
          </p:cNvPr>
          <p:cNvSpPr txBox="1"/>
          <p:nvPr/>
        </p:nvSpPr>
        <p:spPr>
          <a:xfrm>
            <a:off x="17647" y="6167045"/>
            <a:ext cx="241308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altLang="hu-HU" sz="1800">
                <a:solidFill>
                  <a:srgbClr val="202122"/>
                </a:solidFill>
              </a:rPr>
              <a:t>Walter </a:t>
            </a:r>
            <a:r>
              <a:rPr lang="hu-HU" altLang="hu-HU">
                <a:solidFill>
                  <a:srgbClr val="202122"/>
                </a:solidFill>
              </a:rPr>
              <a:t>R</a:t>
            </a:r>
            <a:r>
              <a:rPr lang="hu-HU" altLang="hu-HU" sz="1800">
                <a:solidFill>
                  <a:srgbClr val="202122"/>
                </a:solidFill>
              </a:rPr>
              <a:t>othschild (1868-1937)</a:t>
            </a:r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CC86E0D-D6E8-DC71-F866-EF1A5A396CEC}"/>
              </a:ext>
            </a:extLst>
          </p:cNvPr>
          <p:cNvSpPr txBox="1"/>
          <p:nvPr/>
        </p:nvSpPr>
        <p:spPr>
          <a:xfrm>
            <a:off x="2639616" y="4940896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sz="1800">
                <a:solidFill>
                  <a:srgbClr val="202122"/>
                </a:solidFill>
              </a:rPr>
              <a:t>1917: Balfour declaration</a:t>
            </a:r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E8DE095-6079-AB07-5890-2AEFDCC88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19" y="4284385"/>
            <a:ext cx="162186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202122"/>
                </a:solidFill>
              </a:rPr>
              <a:t>Jakob Fugger</a:t>
            </a:r>
            <a:r>
              <a:rPr lang="en-US" altLang="hu-HU" sz="1600">
                <a:solidFill>
                  <a:srgbClr val="202122"/>
                </a:solidFill>
              </a:rPr>
              <a:t> </a:t>
            </a:r>
            <a:endParaRPr lang="hu-HU" altLang="hu-HU" sz="1600">
              <a:solidFill>
                <a:srgbClr val="202122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hu-HU" sz="1600">
                <a:solidFill>
                  <a:srgbClr val="202122"/>
                </a:solidFill>
              </a:rPr>
              <a:t>(1459–1525)</a:t>
            </a:r>
            <a:endParaRPr lang="hu-HU" altLang="hu-HU" sz="160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3C6B7D77-C0AF-0759-6EC0-76BCD7D12820}"/>
              </a:ext>
            </a:extLst>
          </p:cNvPr>
          <p:cNvSpPr txBox="1"/>
          <p:nvPr/>
        </p:nvSpPr>
        <p:spPr>
          <a:xfrm>
            <a:off x="2603612" y="1052736"/>
            <a:ext cx="169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sz="1800">
                <a:solidFill>
                  <a:srgbClr val="202122"/>
                </a:solidFill>
              </a:rPr>
              <a:t>1513: X. Leo</a:t>
            </a:r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63140F7-31FE-AD0F-A056-92F19D44E17A}"/>
              </a:ext>
            </a:extLst>
          </p:cNvPr>
          <p:cNvSpPr txBox="1"/>
          <p:nvPr/>
        </p:nvSpPr>
        <p:spPr>
          <a:xfrm>
            <a:off x="2639616" y="3347700"/>
            <a:ext cx="5414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sz="1800">
                <a:solidFill>
                  <a:srgbClr val="202122"/>
                </a:solidFill>
              </a:rPr>
              <a:t>1519: V. (Habsburg) Karl German-Roman Emperor</a:t>
            </a:r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E367171E-D4BA-B69D-2CB6-180A7B9B224C}"/>
              </a:ext>
            </a:extLst>
          </p:cNvPr>
          <p:cNvSpPr txBox="1"/>
          <p:nvPr/>
        </p:nvSpPr>
        <p:spPr>
          <a:xfrm>
            <a:off x="2639616" y="1589891"/>
            <a:ext cx="3456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600" b="0" i="0">
                <a:effectLst/>
                <a:latin typeface="+mj-lt"/>
              </a:rPr>
              <a:t>1513. </a:t>
            </a:r>
            <a:r>
              <a:rPr lang="hu-HU" sz="1600">
                <a:latin typeface="+mj-lt"/>
              </a:rPr>
              <a:t>M</a:t>
            </a:r>
            <a:r>
              <a:rPr lang="hu-HU" sz="1600" b="0" i="0">
                <a:effectLst/>
                <a:latin typeface="+mj-lt"/>
              </a:rPr>
              <a:t>ars, 15: sacrificial priest, </a:t>
            </a:r>
          </a:p>
          <a:p>
            <a:r>
              <a:rPr lang="hu-HU" sz="1600" b="0" i="0">
                <a:effectLst/>
                <a:latin typeface="+mj-lt"/>
              </a:rPr>
              <a:t>17: bishop, </a:t>
            </a:r>
          </a:p>
          <a:p>
            <a:r>
              <a:rPr lang="hu-HU" sz="1600" b="0" i="0">
                <a:effectLst/>
                <a:latin typeface="+mj-lt"/>
              </a:rPr>
              <a:t>19: pope</a:t>
            </a:r>
            <a:endParaRPr lang="hu-HU" sz="1600">
              <a:latin typeface="+mj-lt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4C8682E-9A78-C523-DE30-1550C3532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4575528"/>
            <a:ext cx="4763165" cy="173379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C534B03-E355-F89C-BE23-A11B8F95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608" y="5615019"/>
            <a:ext cx="4582164" cy="838317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B64764B2-1F7E-5790-0C86-5057B4157345}"/>
              </a:ext>
            </a:extLst>
          </p:cNvPr>
          <p:cNvSpPr txBox="1"/>
          <p:nvPr/>
        </p:nvSpPr>
        <p:spPr>
          <a:xfrm>
            <a:off x="191344" y="21012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>
                <a:solidFill>
                  <a:srgbClr val="00B050"/>
                </a:solidFill>
              </a:rPr>
              <a:t>3.2.2 Some historical facts</a:t>
            </a:r>
            <a:endParaRPr lang="hu-HU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val="4253801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2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6" name="Dia számának helye 1">
            <a:extLst>
              <a:ext uri="{FF2B5EF4-FFF2-40B4-BE49-F238E27FC236}">
                <a16:creationId xmlns:a16="http://schemas.microsoft.com/office/drawing/2014/main" id="{A064CF32-116D-0315-4BB2-E78B956F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850" y="6245225"/>
            <a:ext cx="59055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A1E463-4870-4C98-9B56-437A704ABC37}" type="slidenum">
              <a:rPr lang="hu-HU" altLang="hu-HU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hu-HU" altLang="hu-HU" sz="1400"/>
          </a:p>
        </p:txBody>
      </p:sp>
      <p:pic>
        <p:nvPicPr>
          <p:cNvPr id="11267" name="Picture 14" descr="Királyi korona szoba matrica - TenStickers">
            <a:extLst>
              <a:ext uri="{FF2B5EF4-FFF2-40B4-BE49-F238E27FC236}">
                <a16:creationId xmlns:a16="http://schemas.microsoft.com/office/drawing/2014/main" id="{98C0426F-DA2E-FEDB-FE8D-14F5E7FF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356657">
            <a:off x="10406063" y="4281488"/>
            <a:ext cx="112712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zalagnyíl lefelé 1">
            <a:extLst>
              <a:ext uri="{FF2B5EF4-FFF2-40B4-BE49-F238E27FC236}">
                <a16:creationId xmlns:a16="http://schemas.microsoft.com/office/drawing/2014/main" id="{CF16A654-99A5-87D6-E2AE-1C3ACF8C76A6}"/>
              </a:ext>
            </a:extLst>
          </p:cNvPr>
          <p:cNvSpPr/>
          <p:nvPr/>
        </p:nvSpPr>
        <p:spPr>
          <a:xfrm>
            <a:off x="319088" y="1864544"/>
            <a:ext cx="9648825" cy="2068512"/>
          </a:xfrm>
          <a:prstGeom prst="curvedDown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3459F1-4D28-4314-8E71-76526C920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360" y="3627438"/>
            <a:ext cx="1439863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E1FA5C45-9F45-D9AB-913B-B2BDE59F9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800" y="3205163"/>
            <a:ext cx="2223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Gold money system</a:t>
            </a:r>
            <a:endParaRPr lang="hu-HU" altLang="hu-HU" sz="180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345F062-93E6-774F-5D12-86F4FAD49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646" y="1412776"/>
            <a:ext cx="1633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Gold standard</a:t>
            </a:r>
          </a:p>
        </p:txBody>
      </p:sp>
      <p:sp>
        <p:nvSpPr>
          <p:cNvPr id="17" name="Szalagnyíl lefelé 36">
            <a:extLst>
              <a:ext uri="{FF2B5EF4-FFF2-40B4-BE49-F238E27FC236}">
                <a16:creationId xmlns:a16="http://schemas.microsoft.com/office/drawing/2014/main" id="{FC818272-4334-D4DF-5022-ACB0E516C642}"/>
              </a:ext>
            </a:extLst>
          </p:cNvPr>
          <p:cNvSpPr/>
          <p:nvPr/>
        </p:nvSpPr>
        <p:spPr>
          <a:xfrm rot="984134" flipV="1">
            <a:off x="5901344" y="2148635"/>
            <a:ext cx="657225" cy="2460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18" name="Szövegdoboz 12">
            <a:extLst>
              <a:ext uri="{FF2B5EF4-FFF2-40B4-BE49-F238E27FC236}">
                <a16:creationId xmlns:a16="http://schemas.microsoft.com/office/drawing/2014/main" id="{80CE3A59-C5BC-9C65-CF71-47895C3BA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944" y="2492896"/>
            <a:ext cx="1373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err="1"/>
              <a:t>Greenback</a:t>
            </a:r>
            <a:endParaRPr lang="hu-HU" altLang="hu-HU" sz="1800"/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1861-1865</a:t>
            </a:r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46EA2ECB-C34B-BC5B-71EB-23698850A590}"/>
              </a:ext>
            </a:extLst>
          </p:cNvPr>
          <p:cNvSpPr>
            <a:spLocks noChangeArrowheads="1"/>
          </p:cNvSpPr>
          <p:nvPr/>
        </p:nvSpPr>
        <p:spPr bwMode="auto">
          <a:xfrm rot="-1187469">
            <a:off x="6950750" y="2513476"/>
            <a:ext cx="2436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(Bretton Woods 1971)</a:t>
            </a: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212E4948-DD97-36B0-FFBB-DDD932F31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328" y="3131120"/>
            <a:ext cx="2973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Modern credit money</a:t>
            </a:r>
            <a:endParaRPr lang="hu-HU" altLang="hu-HU" sz="1800"/>
          </a:p>
        </p:txBody>
      </p:sp>
      <p:sp>
        <p:nvSpPr>
          <p:cNvPr id="35" name="Téglalap 4">
            <a:extLst>
              <a:ext uri="{FF2B5EF4-FFF2-40B4-BE49-F238E27FC236}">
                <a16:creationId xmlns:a16="http://schemas.microsoft.com/office/drawing/2014/main" id="{F430714A-B379-E7D0-24F5-4E0A92FBE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5183188"/>
            <a:ext cx="1938338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>
                <a:solidFill>
                  <a:srgbClr val="000000"/>
                </a:solidFill>
                <a:latin typeface="Times New Roman" panose="02020603050405020304" pitchFamily="18" charset="0"/>
              </a:rPr>
              <a:t>LOUIS XIV., Roi du Soleil (1638-1715)</a:t>
            </a:r>
            <a:endParaRPr lang="hu-HU" altLang="hu-HU" sz="1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18" descr="Illustration by II; Bigstock photo">
            <a:extLst>
              <a:ext uri="{FF2B5EF4-FFF2-40B4-BE49-F238E27FC236}">
                <a16:creationId xmlns:a16="http://schemas.microsoft.com/office/drawing/2014/main" id="{0E3F2F6C-84FA-C32D-0E8C-ADF58E04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49328" y="4005064"/>
            <a:ext cx="1327857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B339930-6060-6C31-734D-FE0B7FC36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9328" y="4300235"/>
            <a:ext cx="347663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b="1"/>
              <a:t>$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FC815C4F-1E0D-1D19-E273-A6F576F18340}"/>
              </a:ext>
            </a:extLst>
          </p:cNvPr>
          <p:cNvSpPr/>
          <p:nvPr/>
        </p:nvSpPr>
        <p:spPr>
          <a:xfrm>
            <a:off x="119336" y="116632"/>
            <a:ext cx="1034129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hu-HU" altLang="hu-HU" b="1" kern="0">
                <a:solidFill>
                  <a:srgbClr val="00B050"/>
                </a:solidFill>
              </a:rPr>
              <a:t>3.3 Evolution of monetary systems:</a:t>
            </a:r>
            <a:r>
              <a:rPr lang="hu-HU" altLang="hu-HU">
                <a:solidFill>
                  <a:srgbClr val="00B050"/>
                </a:solidFill>
                <a:cs typeface="Times New Roman" panose="02020603050405020304" pitchFamily="18" charset="0"/>
              </a:rPr>
              <a:t> from state issuance of money to private credit money system</a:t>
            </a:r>
            <a:endParaRPr lang="hu-HU" altLang="hu-HU" b="1" kern="0">
              <a:solidFill>
                <a:srgbClr val="00B050"/>
              </a:solidFill>
            </a:endParaRPr>
          </a:p>
        </p:txBody>
      </p:sp>
      <p:pic>
        <p:nvPicPr>
          <p:cNvPr id="14" name="Kép 2">
            <a:extLst>
              <a:ext uri="{FF2B5EF4-FFF2-40B4-BE49-F238E27FC236}">
                <a16:creationId xmlns:a16="http://schemas.microsoft.com/office/drawing/2014/main" id="{775F873A-5411-5440-40C9-86254F24E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12546" y="3429000"/>
            <a:ext cx="1618199" cy="14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zövegdoboz 1">
            <a:extLst>
              <a:ext uri="{FF2B5EF4-FFF2-40B4-BE49-F238E27FC236}">
                <a16:creationId xmlns:a16="http://schemas.microsoft.com/office/drawing/2014/main" id="{A3F590C5-3799-2A1A-5B1F-662191E9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485964"/>
            <a:ext cx="268160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3.3.1 Historical facts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266" name="Dia számának helye 1">
            <a:extLst>
              <a:ext uri="{FF2B5EF4-FFF2-40B4-BE49-F238E27FC236}">
                <a16:creationId xmlns:a16="http://schemas.microsoft.com/office/drawing/2014/main" id="{2C925A26-F553-8588-14B8-0A00F5C5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C80B44-2F84-46DF-A136-F8E0145C1144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hu-HU" altLang="hu-HU" sz="1400"/>
          </a:p>
        </p:txBody>
      </p:sp>
      <p:pic>
        <p:nvPicPr>
          <p:cNvPr id="11267" name="Kép 3">
            <a:extLst>
              <a:ext uri="{FF2B5EF4-FFF2-40B4-BE49-F238E27FC236}">
                <a16:creationId xmlns:a16="http://schemas.microsoft.com/office/drawing/2014/main" id="{AF5CCEF4-560E-247F-6556-1AC7007CD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887" y="1406526"/>
            <a:ext cx="860425" cy="85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Szövegdoboz 4">
            <a:extLst>
              <a:ext uri="{FF2B5EF4-FFF2-40B4-BE49-F238E27FC236}">
                <a16:creationId xmlns:a16="http://schemas.microsoft.com/office/drawing/2014/main" id="{B39E1452-8B7D-23CF-51A7-56B490D54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571500"/>
            <a:ext cx="290671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Gold content 0,3gr/ 1 $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charge: 0,06gr gold / coin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29841C13-D054-18E6-50C9-0B2AC2BE0532}"/>
              </a:ext>
            </a:extLst>
          </p:cNvPr>
          <p:cNvCxnSpPr/>
          <p:nvPr/>
        </p:nvCxnSpPr>
        <p:spPr>
          <a:xfrm>
            <a:off x="10160000" y="1001713"/>
            <a:ext cx="71438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3E353CE6-0849-6618-FA88-2CC29BA25E1F}"/>
              </a:ext>
            </a:extLst>
          </p:cNvPr>
          <p:cNvCxnSpPr/>
          <p:nvPr/>
        </p:nvCxnSpPr>
        <p:spPr>
          <a:xfrm>
            <a:off x="6267450" y="1096963"/>
            <a:ext cx="73025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8872DACF-DAA7-19ED-FFB2-5D812C376BEF}"/>
              </a:ext>
            </a:extLst>
          </p:cNvPr>
          <p:cNvCxnSpPr/>
          <p:nvPr/>
        </p:nvCxnSpPr>
        <p:spPr>
          <a:xfrm>
            <a:off x="8975725" y="10017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DD6D83BB-B670-F30B-D7A2-C2E98F2ABB5C}"/>
              </a:ext>
            </a:extLst>
          </p:cNvPr>
          <p:cNvCxnSpPr/>
          <p:nvPr/>
        </p:nvCxnSpPr>
        <p:spPr>
          <a:xfrm>
            <a:off x="5087938" y="1063625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BAC80926-F7B9-0AAF-1B1A-DEB37984D245}"/>
              </a:ext>
            </a:extLst>
          </p:cNvPr>
          <p:cNvCxnSpPr/>
          <p:nvPr/>
        </p:nvCxnSpPr>
        <p:spPr>
          <a:xfrm flipV="1">
            <a:off x="3990975" y="2062163"/>
            <a:ext cx="8066088" cy="53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CDD4C8FF-40CB-C0F0-D45A-4A3B0D18A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838" y="1111250"/>
            <a:ext cx="1704975" cy="9540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Individual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10000$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F065D61-2CE9-D638-3A33-A9112B08A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8263" y="1044575"/>
            <a:ext cx="170497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Individual wealth 1000$</a:t>
            </a:r>
          </a:p>
        </p:txBody>
      </p:sp>
      <p:sp>
        <p:nvSpPr>
          <p:cNvPr id="11276" name="Szövegdoboz 16">
            <a:extLst>
              <a:ext uri="{FF2B5EF4-FFF2-40B4-BE49-F238E27FC236}">
                <a16:creationId xmlns:a16="http://schemas.microsoft.com/office/drawing/2014/main" id="{02C27108-0BE9-6BD4-BB75-744467625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3350" y="546100"/>
            <a:ext cx="248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                         L</a:t>
            </a:r>
          </a:p>
        </p:txBody>
      </p:sp>
      <p:sp>
        <p:nvSpPr>
          <p:cNvPr id="11277" name="Szövegdoboz 24">
            <a:extLst>
              <a:ext uri="{FF2B5EF4-FFF2-40B4-BE49-F238E27FC236}">
                <a16:creationId xmlns:a16="http://schemas.microsoft.com/office/drawing/2014/main" id="{3C6C331D-4E30-8861-EDCC-7DCB62AE4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592138"/>
            <a:ext cx="2366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Subjects        L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5C813E3D-1093-BCE5-65AD-2525953A1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1114425"/>
            <a:ext cx="1997075" cy="9540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10000$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out of which gold: 300g=833,3$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2C74BDB6-A89B-0E3D-8CB4-838C166F7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1688" y="1049338"/>
            <a:ext cx="1703387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1000$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425413CC-26F0-B1F9-E6E6-E6B8E1968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413" y="1257300"/>
            <a:ext cx="180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Initial state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FDF1D564-AEDB-90DD-2505-308C112F6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2381250"/>
            <a:ext cx="18954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Gold handed over to the ruler for mintage</a:t>
            </a:r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90A806DB-853B-99EC-DF63-83007F0F3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2" y="3284984"/>
            <a:ext cx="20714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</a:rPr>
              <a:t>Cost of 1000$: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</a:rPr>
              <a:t>300gr gold = 833,3$</a:t>
            </a:r>
            <a:endParaRPr lang="hu-HU" altLang="hu-HU" sz="1800"/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44A9F740-C210-505F-09BD-E63B39896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9363" y="2336800"/>
            <a:ext cx="1704975" cy="9540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Individual wealth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10000$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FFA7CFBA-D059-339A-363C-0CA87D9FBBEA}"/>
              </a:ext>
            </a:extLst>
          </p:cNvPr>
          <p:cNvCxnSpPr/>
          <p:nvPr/>
        </p:nvCxnSpPr>
        <p:spPr>
          <a:xfrm>
            <a:off x="4997450" y="226218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77DE6D1F-6B01-8495-67E6-0B128A005923}"/>
              </a:ext>
            </a:extLst>
          </p:cNvPr>
          <p:cNvCxnSpPr/>
          <p:nvPr/>
        </p:nvCxnSpPr>
        <p:spPr>
          <a:xfrm>
            <a:off x="8874125" y="2262188"/>
            <a:ext cx="25034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5BD7FAD-BA05-3FE3-844E-5ECB61D8D122}"/>
              </a:ext>
            </a:extLst>
          </p:cNvPr>
          <p:cNvCxnSpPr/>
          <p:nvPr/>
        </p:nvCxnSpPr>
        <p:spPr>
          <a:xfrm>
            <a:off x="8845550" y="3524250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39">
            <a:extLst>
              <a:ext uri="{FF2B5EF4-FFF2-40B4-BE49-F238E27FC236}">
                <a16:creationId xmlns:a16="http://schemas.microsoft.com/office/drawing/2014/main" id="{AD3AF04E-78C0-B4C5-A50F-7C7C8FAC758C}"/>
              </a:ext>
            </a:extLst>
          </p:cNvPr>
          <p:cNvCxnSpPr/>
          <p:nvPr/>
        </p:nvCxnSpPr>
        <p:spPr>
          <a:xfrm>
            <a:off x="5067300" y="3556000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32D2D5B4-E5B9-51CA-A36F-C258FC3144A6}"/>
              </a:ext>
            </a:extLst>
          </p:cNvPr>
          <p:cNvCxnSpPr/>
          <p:nvPr/>
        </p:nvCxnSpPr>
        <p:spPr>
          <a:xfrm>
            <a:off x="8778875" y="494188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DCB0B0D4-60B3-77F7-E07A-9649BED15B02}"/>
              </a:ext>
            </a:extLst>
          </p:cNvPr>
          <p:cNvCxnSpPr/>
          <p:nvPr/>
        </p:nvCxnSpPr>
        <p:spPr>
          <a:xfrm>
            <a:off x="5032375" y="4941888"/>
            <a:ext cx="25034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D8A443B1-B629-929B-9A4B-D8C759A7F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2333625"/>
            <a:ext cx="1704975" cy="738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9166,67$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BBFA4229-FB6D-DDCE-6F75-CEF76F1F271B}"/>
              </a:ext>
            </a:extLst>
          </p:cNvPr>
          <p:cNvSpPr txBox="1"/>
          <p:nvPr/>
        </p:nvSpPr>
        <p:spPr>
          <a:xfrm>
            <a:off x="4554538" y="2986088"/>
            <a:ext cx="1704975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Claim 833,3$</a:t>
            </a:r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B0AF0B3C-655E-AA53-D39F-4858A69431B7}"/>
              </a:ext>
            </a:extLst>
          </p:cNvPr>
          <p:cNvSpPr txBox="1"/>
          <p:nvPr/>
        </p:nvSpPr>
        <p:spPr>
          <a:xfrm>
            <a:off x="10210800" y="2905125"/>
            <a:ext cx="1704975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Debt 833,3$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46A6B4E4-457E-7A59-F3D3-592FCDF48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8738" y="2305050"/>
            <a:ext cx="170497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Individual wealth 1000$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19E57CD6-6138-53C3-F460-4C796522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1688" y="2292350"/>
            <a:ext cx="1703387" cy="9540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1833,3$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out of which gold 833,3$</a:t>
            </a:r>
          </a:p>
        </p:txBody>
      </p:sp>
      <p:cxnSp>
        <p:nvCxnSpPr>
          <p:cNvPr id="48" name="Egyenes összekötő 47">
            <a:extLst>
              <a:ext uri="{FF2B5EF4-FFF2-40B4-BE49-F238E27FC236}">
                <a16:creationId xmlns:a16="http://schemas.microsoft.com/office/drawing/2014/main" id="{55A57771-FBBD-FDBF-9968-DE71914E371A}"/>
              </a:ext>
            </a:extLst>
          </p:cNvPr>
          <p:cNvCxnSpPr/>
          <p:nvPr/>
        </p:nvCxnSpPr>
        <p:spPr>
          <a:xfrm flipV="1">
            <a:off x="3930650" y="3351213"/>
            <a:ext cx="8064500" cy="53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163185EA-BCDB-0969-4074-09FBA0D1A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3716338"/>
            <a:ext cx="21066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Mintage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(gold is used up)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457D9E48-CC20-C8A3-53C7-5CACD548E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3810000"/>
            <a:ext cx="1984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DO NOT CHANGE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B6C8451C-5350-A28E-FE32-79354F93E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6138" y="3581400"/>
            <a:ext cx="1703387" cy="738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1000$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2F99EE1-1382-877A-4949-58DCF7BEC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663" y="4341813"/>
            <a:ext cx="1704975" cy="30638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9B874C4B-1844-DA9D-B3E7-982888498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13" y="4365625"/>
            <a:ext cx="1703387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55" name="Szövegdoboz 54">
            <a:extLst>
              <a:ext uri="{FF2B5EF4-FFF2-40B4-BE49-F238E27FC236}">
                <a16:creationId xmlns:a16="http://schemas.microsoft.com/office/drawing/2014/main" id="{888ABFBB-9347-21E1-0120-B74AAD3D4E94}"/>
              </a:ext>
            </a:extLst>
          </p:cNvPr>
          <p:cNvSpPr txBox="1"/>
          <p:nvPr/>
        </p:nvSpPr>
        <p:spPr>
          <a:xfrm>
            <a:off x="10199688" y="4057650"/>
            <a:ext cx="1704975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Debt 833,3$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2DE333DE-5475-F640-E677-7B98E85A9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8263" y="3573463"/>
            <a:ext cx="170497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Individual wealth 166,67$</a:t>
            </a:r>
          </a:p>
        </p:txBody>
      </p: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15A974E7-36AF-BDA0-6EB2-09551FEB27C7}"/>
              </a:ext>
            </a:extLst>
          </p:cNvPr>
          <p:cNvCxnSpPr/>
          <p:nvPr/>
        </p:nvCxnSpPr>
        <p:spPr>
          <a:xfrm flipV="1">
            <a:off x="3954463" y="4724400"/>
            <a:ext cx="8064500" cy="53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9082D62B-C82F-62E5-4964-2064C6655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188" y="5233988"/>
            <a:ext cx="1341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Honour debt</a:t>
            </a:r>
          </a:p>
        </p:txBody>
      </p:sp>
      <p:sp>
        <p:nvSpPr>
          <p:cNvPr id="59" name="Szövegdoboz 58">
            <a:extLst>
              <a:ext uri="{FF2B5EF4-FFF2-40B4-BE49-F238E27FC236}">
                <a16:creationId xmlns:a16="http://schemas.microsoft.com/office/drawing/2014/main" id="{F5283FFA-38F6-3B4E-4640-543234EEE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4999038"/>
            <a:ext cx="1704975" cy="954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Individual wealth 10000$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60" name="Szövegdoboz 59">
            <a:extLst>
              <a:ext uri="{FF2B5EF4-FFF2-40B4-BE49-F238E27FC236}">
                <a16:creationId xmlns:a16="http://schemas.microsoft.com/office/drawing/2014/main" id="{1177681A-78D5-4660-6F03-F7BEC639B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888" y="5010150"/>
            <a:ext cx="1704975" cy="738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9166,67$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63" name="Szövegdoboz 62">
            <a:extLst>
              <a:ext uri="{FF2B5EF4-FFF2-40B4-BE49-F238E27FC236}">
                <a16:creationId xmlns:a16="http://schemas.microsoft.com/office/drawing/2014/main" id="{3ACA86DE-B134-A2E8-52AA-500DC522E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825" y="5705475"/>
            <a:ext cx="1704975" cy="2778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833,3$</a:t>
            </a:r>
          </a:p>
        </p:txBody>
      </p:sp>
      <p:sp>
        <p:nvSpPr>
          <p:cNvPr id="64" name="Szövegdoboz 63">
            <a:extLst>
              <a:ext uri="{FF2B5EF4-FFF2-40B4-BE49-F238E27FC236}">
                <a16:creationId xmlns:a16="http://schemas.microsoft.com/office/drawing/2014/main" id="{A09D15A9-F426-167D-28F8-C2D6EF9EA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0963" y="5641975"/>
            <a:ext cx="1704975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65" name="Szövegdoboz 64">
            <a:extLst>
              <a:ext uri="{FF2B5EF4-FFF2-40B4-BE49-F238E27FC236}">
                <a16:creationId xmlns:a16="http://schemas.microsoft.com/office/drawing/2014/main" id="{39564821-8B34-6ED2-94A4-F9DBD8819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6300" y="5718175"/>
            <a:ext cx="1703388" cy="2317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900"/>
              <a:t>MONEY 166,67$</a:t>
            </a:r>
          </a:p>
        </p:txBody>
      </p:sp>
      <p:sp>
        <p:nvSpPr>
          <p:cNvPr id="66" name="Szövegdoboz 65">
            <a:extLst>
              <a:ext uri="{FF2B5EF4-FFF2-40B4-BE49-F238E27FC236}">
                <a16:creationId xmlns:a16="http://schemas.microsoft.com/office/drawing/2014/main" id="{8165687A-5825-8F82-90D1-053547C3B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6138" y="4999038"/>
            <a:ext cx="1703387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1000$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67" name="Szövegdoboz 66">
            <a:extLst>
              <a:ext uri="{FF2B5EF4-FFF2-40B4-BE49-F238E27FC236}">
                <a16:creationId xmlns:a16="http://schemas.microsoft.com/office/drawing/2014/main" id="{F84CF3F7-60EC-746A-A7EB-2084C48D3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7950" y="5011738"/>
            <a:ext cx="1704975" cy="5222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err="1"/>
              <a:t>Individual wealth 166,67$</a:t>
            </a:r>
          </a:p>
        </p:txBody>
      </p:sp>
      <p:cxnSp>
        <p:nvCxnSpPr>
          <p:cNvPr id="68" name="Egyenes összekötő 67">
            <a:extLst>
              <a:ext uri="{FF2B5EF4-FFF2-40B4-BE49-F238E27FC236}">
                <a16:creationId xmlns:a16="http://schemas.microsoft.com/office/drawing/2014/main" id="{2A4DA9E6-FA47-08DD-B0E8-56F525485C80}"/>
              </a:ext>
            </a:extLst>
          </p:cNvPr>
          <p:cNvCxnSpPr/>
          <p:nvPr/>
        </p:nvCxnSpPr>
        <p:spPr>
          <a:xfrm flipV="1">
            <a:off x="3787775" y="6235700"/>
            <a:ext cx="8064500" cy="523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B22FFC48-B260-3020-EF48-4562C4EE4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932" y="6453188"/>
            <a:ext cx="7124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Ruler can purchas for 166,67$ anyhing he whishes (</a:t>
            </a:r>
            <a:r>
              <a:rPr lang="hu-HU" altLang="hu-HU" sz="1600" err="1">
                <a:solidFill>
                  <a:srgbClr val="0000FF"/>
                </a:solidFill>
              </a:rPr>
              <a:t>seigniorage</a:t>
            </a:r>
            <a:r>
              <a:rPr lang="hu-HU" altLang="hu-HU" sz="1600"/>
              <a:t>)</a:t>
            </a:r>
          </a:p>
        </p:txBody>
      </p:sp>
      <p:sp>
        <p:nvSpPr>
          <p:cNvPr id="11314" name="Szövegdoboz 3">
            <a:extLst>
              <a:ext uri="{FF2B5EF4-FFF2-40B4-BE49-F238E27FC236}">
                <a16:creationId xmlns:a16="http://schemas.microsoft.com/office/drawing/2014/main" id="{C1ABF662-A0CA-E9D3-B314-AD5B044A1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2808"/>
            <a:ext cx="9409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1. Pure gold money system – purchase created money by the seigneur ( = state)</a:t>
            </a:r>
          </a:p>
        </p:txBody>
      </p:sp>
      <p:sp>
        <p:nvSpPr>
          <p:cNvPr id="61" name="Szövegdoboz 60">
            <a:extLst>
              <a:ext uri="{FF2B5EF4-FFF2-40B4-BE49-F238E27FC236}">
                <a16:creationId xmlns:a16="http://schemas.microsoft.com/office/drawing/2014/main" id="{99BA51E9-8E6D-DFD5-95BE-A30A574A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2708920"/>
            <a:ext cx="2087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rgbClr val="00B050"/>
                </a:solidFill>
              </a:rPr>
              <a:t>1000$ EMISSION</a:t>
            </a:r>
          </a:p>
        </p:txBody>
      </p:sp>
      <p:sp>
        <p:nvSpPr>
          <p:cNvPr id="62" name="Szövegdoboz 61">
            <a:extLst>
              <a:ext uri="{FF2B5EF4-FFF2-40B4-BE49-F238E27FC236}">
                <a16:creationId xmlns:a16="http://schemas.microsoft.com/office/drawing/2014/main" id="{F214B02D-A3B8-46D6-CB6F-4280F6B7D14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-44450" y="4149080"/>
            <a:ext cx="3381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rgbClr val="FF0000"/>
                </a:solidFill>
              </a:rPr>
              <a:t>Ruler constraints his own money sovereignty, because of fixing the gold content of coins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AFC86076-0A24-C8CE-5FBD-9E2E80502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6021288"/>
            <a:ext cx="2990850" cy="368300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Ruler can be lack of money</a:t>
            </a:r>
          </a:p>
        </p:txBody>
      </p:sp>
      <p:sp>
        <p:nvSpPr>
          <p:cNvPr id="71" name="Lefelé nyíl 70">
            <a:extLst>
              <a:ext uri="{FF2B5EF4-FFF2-40B4-BE49-F238E27FC236}">
                <a16:creationId xmlns:a16="http://schemas.microsoft.com/office/drawing/2014/main" id="{D7BA235C-6DC5-EA40-B5EA-AF9238DA9FCF}"/>
              </a:ext>
            </a:extLst>
          </p:cNvPr>
          <p:cNvSpPr/>
          <p:nvPr/>
        </p:nvSpPr>
        <p:spPr>
          <a:xfrm>
            <a:off x="1415480" y="5229200"/>
            <a:ext cx="434975" cy="512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pic>
        <p:nvPicPr>
          <p:cNvPr id="11319" name="Kép 11">
            <a:extLst>
              <a:ext uri="{FF2B5EF4-FFF2-40B4-BE49-F238E27FC236}">
                <a16:creationId xmlns:a16="http://schemas.microsoft.com/office/drawing/2014/main" id="{15E95886-E345-A251-A300-A6E275C1C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63125" y="85725"/>
            <a:ext cx="738188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16B957E-CC1D-7258-D7C3-DCBE4E0B1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4" y="4462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6" grpId="0" animBg="1"/>
      <p:bldP spid="27" grpId="0" animBg="1"/>
      <p:bldP spid="22" grpId="0"/>
      <p:bldP spid="31" grpId="0"/>
      <p:bldP spid="24" grpId="0"/>
      <p:bldP spid="3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50" grpId="0"/>
      <p:bldP spid="51" grpId="0" animBg="1"/>
      <p:bldP spid="52" grpId="0" animBg="1"/>
      <p:bldP spid="53" grpId="0" animBg="1"/>
      <p:bldP spid="55" grpId="0" animBg="1"/>
      <p:bldP spid="56" grpId="0" animBg="1"/>
      <p:bldP spid="58" grpId="0"/>
      <p:bldP spid="59" grpId="0" animBg="1"/>
      <p:bldP spid="60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/>
      <p:bldP spid="61" grpId="0"/>
      <p:bldP spid="62" grpId="0"/>
      <p:bldP spid="70" grpId="0" animBg="1"/>
      <p:bldP spid="7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4" name="Dia számának helye 1">
            <a:extLst>
              <a:ext uri="{FF2B5EF4-FFF2-40B4-BE49-F238E27FC236}">
                <a16:creationId xmlns:a16="http://schemas.microsoft.com/office/drawing/2014/main" id="{F3F5ED38-B0DC-EAB9-3FC4-7AB2CE44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751BB5-CF90-42A6-B062-B1D2696D1945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hu-HU" altLang="hu-HU" sz="1400"/>
          </a:p>
        </p:txBody>
      </p:sp>
      <p:sp>
        <p:nvSpPr>
          <p:cNvPr id="13315" name="Szövegdoboz 3">
            <a:extLst>
              <a:ext uri="{FF2B5EF4-FFF2-40B4-BE49-F238E27FC236}">
                <a16:creationId xmlns:a16="http://schemas.microsoft.com/office/drawing/2014/main" id="{BB331168-821D-3FAB-C6D4-25054540D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2656"/>
            <a:ext cx="3359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1. Pure gold money system</a:t>
            </a:r>
            <a:endParaRPr lang="hu-HU" altLang="hu-HU" sz="1800" b="1"/>
          </a:p>
        </p:txBody>
      </p:sp>
      <p:sp>
        <p:nvSpPr>
          <p:cNvPr id="13317" name="Szövegdoboz 7">
            <a:extLst>
              <a:ext uri="{FF2B5EF4-FFF2-40B4-BE49-F238E27FC236}">
                <a16:creationId xmlns:a16="http://schemas.microsoft.com/office/drawing/2014/main" id="{9BB4FF99-6519-7128-C34D-A954D91D5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21" y="692696"/>
            <a:ext cx="280567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err="1"/>
              <a:t>Ruler can be lack of money: </a:t>
            </a:r>
            <a:r>
              <a:rPr lang="hu-HU" altLang="hu-HU" sz="1400" b="1"/>
              <a:t>BORROW</a:t>
            </a:r>
          </a:p>
        </p:txBody>
      </p:sp>
      <p:pic>
        <p:nvPicPr>
          <p:cNvPr id="13318" name="Kép 11">
            <a:extLst>
              <a:ext uri="{FF2B5EF4-FFF2-40B4-BE49-F238E27FC236}">
                <a16:creationId xmlns:a16="http://schemas.microsoft.com/office/drawing/2014/main" id="{22FE775E-EE26-B58E-9111-1AA6E0017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0788" y="21307"/>
            <a:ext cx="738187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5315F5-FE7C-F236-B6CD-742201754DF8}"/>
              </a:ext>
            </a:extLst>
          </p:cNvPr>
          <p:cNvCxnSpPr/>
          <p:nvPr/>
        </p:nvCxnSpPr>
        <p:spPr>
          <a:xfrm>
            <a:off x="10561638" y="1001713"/>
            <a:ext cx="71437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56AAE52D-2960-C4C0-0765-17C37E53D1EE}"/>
              </a:ext>
            </a:extLst>
          </p:cNvPr>
          <p:cNvCxnSpPr/>
          <p:nvPr/>
        </p:nvCxnSpPr>
        <p:spPr>
          <a:xfrm>
            <a:off x="7462838" y="1096963"/>
            <a:ext cx="73025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455429A5-2836-49AA-2FA0-807048F57E17}"/>
              </a:ext>
            </a:extLst>
          </p:cNvPr>
          <p:cNvCxnSpPr/>
          <p:nvPr/>
        </p:nvCxnSpPr>
        <p:spPr>
          <a:xfrm>
            <a:off x="906303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E980E5BE-79C5-FE84-E070-4B196DCD2DB1}"/>
              </a:ext>
            </a:extLst>
          </p:cNvPr>
          <p:cNvCxnSpPr/>
          <p:nvPr/>
        </p:nvCxnSpPr>
        <p:spPr>
          <a:xfrm>
            <a:off x="638333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A20680E5-7E72-030B-D973-078C9C8E9C94}"/>
              </a:ext>
            </a:extLst>
          </p:cNvPr>
          <p:cNvCxnSpPr/>
          <p:nvPr/>
        </p:nvCxnSpPr>
        <p:spPr>
          <a:xfrm>
            <a:off x="1308100" y="3505200"/>
            <a:ext cx="10544175" cy="111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DE01635-6EE2-1BB5-847D-DE58FC5E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275" y="1111250"/>
            <a:ext cx="1441450" cy="738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9990$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1CFB066-A033-A799-B43A-42E06DC0F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5463" y="1104900"/>
            <a:ext cx="138747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 166,67$</a:t>
            </a:r>
          </a:p>
        </p:txBody>
      </p:sp>
      <p:sp>
        <p:nvSpPr>
          <p:cNvPr id="13326" name="Szövegdoboz 16">
            <a:extLst>
              <a:ext uri="{FF2B5EF4-FFF2-40B4-BE49-F238E27FC236}">
                <a16:creationId xmlns:a16="http://schemas.microsoft.com/office/drawing/2014/main" id="{E04D2F34-5A7D-6681-E3E7-08D98C30C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613" y="611188"/>
            <a:ext cx="2366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                     L</a:t>
            </a:r>
          </a:p>
        </p:txBody>
      </p:sp>
      <p:sp>
        <p:nvSpPr>
          <p:cNvPr id="13327" name="Szövegdoboz 24">
            <a:extLst>
              <a:ext uri="{FF2B5EF4-FFF2-40B4-BE49-F238E27FC236}">
                <a16:creationId xmlns:a16="http://schemas.microsoft.com/office/drawing/2014/main" id="{1E0CA9B1-3E39-1529-000D-951BEB65E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682625"/>
            <a:ext cx="3081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Other subjects       L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411461C4-221B-03E2-957A-2B1DB58BA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1114425"/>
            <a:ext cx="131762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9166,67$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42B4825D-2D22-FAE0-4A1C-86B0D6182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25" y="1260475"/>
            <a:ext cx="847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Initial state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020FEA66-5E45-613E-8051-68C7399E9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2133600"/>
            <a:ext cx="19891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Loan 10$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Interest rate 10% duration 1 year</a:t>
            </a:r>
            <a:endParaRPr lang="hu-HU" altLang="hu-HU" sz="1600"/>
          </a:p>
        </p:txBody>
      </p: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5095B022-F49A-A9E7-A203-1E8508FCE116}"/>
              </a:ext>
            </a:extLst>
          </p:cNvPr>
          <p:cNvCxnSpPr/>
          <p:nvPr/>
        </p:nvCxnSpPr>
        <p:spPr>
          <a:xfrm>
            <a:off x="6399213" y="220503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B38356B4-6307-CC2E-C7CA-40267E1C795E}"/>
              </a:ext>
            </a:extLst>
          </p:cNvPr>
          <p:cNvCxnSpPr/>
          <p:nvPr/>
        </p:nvCxnSpPr>
        <p:spPr>
          <a:xfrm>
            <a:off x="9264650" y="2205038"/>
            <a:ext cx="25034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2B1D1D74-B51F-D348-2C77-1FDD0739EDA7}"/>
              </a:ext>
            </a:extLst>
          </p:cNvPr>
          <p:cNvCxnSpPr/>
          <p:nvPr/>
        </p:nvCxnSpPr>
        <p:spPr>
          <a:xfrm>
            <a:off x="9409113" y="371633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39">
            <a:extLst>
              <a:ext uri="{FF2B5EF4-FFF2-40B4-BE49-F238E27FC236}">
                <a16:creationId xmlns:a16="http://schemas.microsoft.com/office/drawing/2014/main" id="{FA8DE4B1-65E7-19E3-F690-40F32265015D}"/>
              </a:ext>
            </a:extLst>
          </p:cNvPr>
          <p:cNvCxnSpPr/>
          <p:nvPr/>
        </p:nvCxnSpPr>
        <p:spPr>
          <a:xfrm>
            <a:off x="6538913" y="3698875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73EFFBE7-F1FB-CD21-DA46-3D5EC5392AFA}"/>
              </a:ext>
            </a:extLst>
          </p:cNvPr>
          <p:cNvCxnSpPr/>
          <p:nvPr/>
        </p:nvCxnSpPr>
        <p:spPr>
          <a:xfrm>
            <a:off x="9494838" y="494188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770DD92-9A2D-CCEB-1BBF-266F74896E88}"/>
              </a:ext>
            </a:extLst>
          </p:cNvPr>
          <p:cNvCxnSpPr/>
          <p:nvPr/>
        </p:nvCxnSpPr>
        <p:spPr>
          <a:xfrm>
            <a:off x="6616700" y="4941888"/>
            <a:ext cx="25034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0E93BD69-663B-C5D2-9DF5-4CDD8E626C95}"/>
              </a:ext>
            </a:extLst>
          </p:cNvPr>
          <p:cNvSpPr txBox="1"/>
          <p:nvPr/>
        </p:nvSpPr>
        <p:spPr>
          <a:xfrm>
            <a:off x="3025775" y="2257425"/>
            <a:ext cx="1254125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Claim 10$</a:t>
            </a:r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C70318FD-F187-8661-1734-3D35F471788A}"/>
              </a:ext>
            </a:extLst>
          </p:cNvPr>
          <p:cNvSpPr txBox="1"/>
          <p:nvPr/>
        </p:nvSpPr>
        <p:spPr>
          <a:xfrm>
            <a:off x="10633075" y="3141663"/>
            <a:ext cx="1358900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Debt 10$</a:t>
            </a:r>
          </a:p>
        </p:txBody>
      </p:sp>
      <p:cxnSp>
        <p:nvCxnSpPr>
          <p:cNvPr id="48" name="Egyenes összekötő 47">
            <a:extLst>
              <a:ext uri="{FF2B5EF4-FFF2-40B4-BE49-F238E27FC236}">
                <a16:creationId xmlns:a16="http://schemas.microsoft.com/office/drawing/2014/main" id="{92877A8E-3C1C-B112-075D-9C79E1F293E5}"/>
              </a:ext>
            </a:extLst>
          </p:cNvPr>
          <p:cNvCxnSpPr/>
          <p:nvPr/>
        </p:nvCxnSpPr>
        <p:spPr>
          <a:xfrm flipV="1">
            <a:off x="1490663" y="2043113"/>
            <a:ext cx="10512425" cy="174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14C993CB-8D0D-2EF1-0570-E329B95D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459038"/>
            <a:ext cx="20335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DO NOT CHANGE</a:t>
            </a:r>
          </a:p>
        </p:txBody>
      </p: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757E8EDB-9523-24A5-7285-3E0936364358}"/>
              </a:ext>
            </a:extLst>
          </p:cNvPr>
          <p:cNvCxnSpPr/>
          <p:nvPr/>
        </p:nvCxnSpPr>
        <p:spPr>
          <a:xfrm flipV="1">
            <a:off x="1490663" y="4814888"/>
            <a:ext cx="10528300" cy="85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zövegdoboz 62">
            <a:extLst>
              <a:ext uri="{FF2B5EF4-FFF2-40B4-BE49-F238E27FC236}">
                <a16:creationId xmlns:a16="http://schemas.microsoft.com/office/drawing/2014/main" id="{75D4E458-987C-105F-79A5-E013AF7F4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1557338"/>
            <a:ext cx="1317625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823,3$</a:t>
            </a:r>
          </a:p>
        </p:txBody>
      </p:sp>
      <p:sp>
        <p:nvSpPr>
          <p:cNvPr id="64" name="Szövegdoboz 63">
            <a:extLst>
              <a:ext uri="{FF2B5EF4-FFF2-40B4-BE49-F238E27FC236}">
                <a16:creationId xmlns:a16="http://schemas.microsoft.com/office/drawing/2014/main" id="{E95AE218-BECB-3142-BC36-0238BECFC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5463" y="1628775"/>
            <a:ext cx="1533525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65" name="Szövegdoboz 64">
            <a:extLst>
              <a:ext uri="{FF2B5EF4-FFF2-40B4-BE49-F238E27FC236}">
                <a16:creationId xmlns:a16="http://schemas.microsoft.com/office/drawing/2014/main" id="{08A1E2E6-A0C6-B31A-FC0A-B26DC531B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9413" y="1685925"/>
            <a:ext cx="1219200" cy="2301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900"/>
              <a:t>MONEY 166,67$</a:t>
            </a:r>
          </a:p>
        </p:txBody>
      </p:sp>
      <p:sp>
        <p:nvSpPr>
          <p:cNvPr id="66" name="Szövegdoboz 65">
            <a:extLst>
              <a:ext uri="{FF2B5EF4-FFF2-40B4-BE49-F238E27FC236}">
                <a16:creationId xmlns:a16="http://schemas.microsoft.com/office/drawing/2014/main" id="{7B5843C8-32A3-06C7-CF1E-46FE237CD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9413" y="1098550"/>
            <a:ext cx="1219200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1000$</a:t>
            </a:r>
          </a:p>
        </p:txBody>
      </p:sp>
      <p:cxnSp>
        <p:nvCxnSpPr>
          <p:cNvPr id="68" name="Egyenes összekötő 67">
            <a:extLst>
              <a:ext uri="{FF2B5EF4-FFF2-40B4-BE49-F238E27FC236}">
                <a16:creationId xmlns:a16="http://schemas.microsoft.com/office/drawing/2014/main" id="{3B2609EC-6A8F-813B-E8E1-7A12AE070EFD}"/>
              </a:ext>
            </a:extLst>
          </p:cNvPr>
          <p:cNvCxnSpPr/>
          <p:nvPr/>
        </p:nvCxnSpPr>
        <p:spPr>
          <a:xfrm>
            <a:off x="1847850" y="6146800"/>
            <a:ext cx="10080625" cy="190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61">
            <a:extLst>
              <a:ext uri="{FF2B5EF4-FFF2-40B4-BE49-F238E27FC236}">
                <a16:creationId xmlns:a16="http://schemas.microsoft.com/office/drawing/2014/main" id="{6294745A-2B99-C253-FB25-095D9F8A9F05}"/>
              </a:ext>
            </a:extLst>
          </p:cNvPr>
          <p:cNvCxnSpPr/>
          <p:nvPr/>
        </p:nvCxnSpPr>
        <p:spPr>
          <a:xfrm>
            <a:off x="4294188" y="1044575"/>
            <a:ext cx="73025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gyenes összekötő 69">
            <a:extLst>
              <a:ext uri="{FF2B5EF4-FFF2-40B4-BE49-F238E27FC236}">
                <a16:creationId xmlns:a16="http://schemas.microsoft.com/office/drawing/2014/main" id="{C15E8710-8820-5DFB-A4A4-90A91F39725F}"/>
              </a:ext>
            </a:extLst>
          </p:cNvPr>
          <p:cNvCxnSpPr/>
          <p:nvPr/>
        </p:nvCxnSpPr>
        <p:spPr>
          <a:xfrm>
            <a:off x="330358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9" name="Szövegdoboz 24">
            <a:extLst>
              <a:ext uri="{FF2B5EF4-FFF2-40B4-BE49-F238E27FC236}">
                <a16:creationId xmlns:a16="http://schemas.microsoft.com/office/drawing/2014/main" id="{2F31D65D-CCB9-A303-DEC2-34B3321D6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863" y="682625"/>
            <a:ext cx="2987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Lender subject      L</a:t>
            </a:r>
          </a:p>
        </p:txBody>
      </p:sp>
      <p:sp>
        <p:nvSpPr>
          <p:cNvPr id="72" name="Szövegdoboz 71">
            <a:extLst>
              <a:ext uri="{FF2B5EF4-FFF2-40B4-BE49-F238E27FC236}">
                <a16:creationId xmlns:a16="http://schemas.microsoft.com/office/drawing/2014/main" id="{524CB396-C083-2FFD-CEFC-E1C632A5A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488" y="1131888"/>
            <a:ext cx="1085850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10$</a:t>
            </a:r>
          </a:p>
        </p:txBody>
      </p:sp>
      <p:sp>
        <p:nvSpPr>
          <p:cNvPr id="74" name="Szövegdoboz 73">
            <a:extLst>
              <a:ext uri="{FF2B5EF4-FFF2-40B4-BE49-F238E27FC236}">
                <a16:creationId xmlns:a16="http://schemas.microsoft.com/office/drawing/2014/main" id="{B26227DA-1F7E-5108-8D7B-2F7529983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1163638"/>
            <a:ext cx="1476375" cy="276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Ind. wealth 10$</a:t>
            </a:r>
          </a:p>
        </p:txBody>
      </p:sp>
      <p:sp>
        <p:nvSpPr>
          <p:cNvPr id="76" name="Szövegdoboz 75">
            <a:extLst>
              <a:ext uri="{FF2B5EF4-FFF2-40B4-BE49-F238E27FC236}">
                <a16:creationId xmlns:a16="http://schemas.microsoft.com/office/drawing/2014/main" id="{D5CB0698-4C29-5AB5-AAB1-745497406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663" y="3698875"/>
            <a:ext cx="157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Ruler spends all his money</a:t>
            </a:r>
          </a:p>
        </p:txBody>
      </p:sp>
      <p:sp>
        <p:nvSpPr>
          <p:cNvPr id="77" name="Szövegdoboz 76">
            <a:extLst>
              <a:ext uri="{FF2B5EF4-FFF2-40B4-BE49-F238E27FC236}">
                <a16:creationId xmlns:a16="http://schemas.microsoft.com/office/drawing/2014/main" id="{A9F63F9D-EAC9-67D5-1395-5E219A4AD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063" y="4960938"/>
            <a:ext cx="157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Ruler collects 30$ tax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295687FB-CD7E-50BC-52DD-D8065D56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738" y="2287588"/>
            <a:ext cx="1474787" cy="276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Ind. wealth 10$</a:t>
            </a:r>
          </a:p>
        </p:txBody>
      </p:sp>
      <p:cxnSp>
        <p:nvCxnSpPr>
          <p:cNvPr id="81" name="Egyenes összekötő 80">
            <a:extLst>
              <a:ext uri="{FF2B5EF4-FFF2-40B4-BE49-F238E27FC236}">
                <a16:creationId xmlns:a16="http://schemas.microsoft.com/office/drawing/2014/main" id="{CAD84B85-556A-38B6-89D5-09255432D232}"/>
              </a:ext>
            </a:extLst>
          </p:cNvPr>
          <p:cNvCxnSpPr/>
          <p:nvPr/>
        </p:nvCxnSpPr>
        <p:spPr>
          <a:xfrm>
            <a:off x="3205163" y="220503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BAD961C2-C49D-9B50-2331-8CE0CAEFA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7838" y="2268538"/>
            <a:ext cx="1385887" cy="5222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166,67$</a:t>
            </a: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FAC9B81E-CC1F-812E-2930-4826EEEB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63" y="2820988"/>
            <a:ext cx="1531937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84" name="Szövegdoboz 83">
            <a:extLst>
              <a:ext uri="{FF2B5EF4-FFF2-40B4-BE49-F238E27FC236}">
                <a16:creationId xmlns:a16="http://schemas.microsoft.com/office/drawing/2014/main" id="{03E64643-7994-5F7C-A84A-E2C4A602D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2276475"/>
            <a:ext cx="1219200" cy="738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1000$</a:t>
            </a:r>
          </a:p>
        </p:txBody>
      </p:sp>
      <p:sp>
        <p:nvSpPr>
          <p:cNvPr id="85" name="Szövegdoboz 84">
            <a:extLst>
              <a:ext uri="{FF2B5EF4-FFF2-40B4-BE49-F238E27FC236}">
                <a16:creationId xmlns:a16="http://schemas.microsoft.com/office/drawing/2014/main" id="{E8060B85-5D26-DE7F-90C5-35B9B03E8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0850" y="2997200"/>
            <a:ext cx="1219200" cy="4619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176,67$</a:t>
            </a:r>
          </a:p>
        </p:txBody>
      </p:sp>
      <p:cxnSp>
        <p:nvCxnSpPr>
          <p:cNvPr id="87" name="Egyenes összekötő 86">
            <a:extLst>
              <a:ext uri="{FF2B5EF4-FFF2-40B4-BE49-F238E27FC236}">
                <a16:creationId xmlns:a16="http://schemas.microsoft.com/office/drawing/2014/main" id="{844D5F29-95BC-3D90-DF58-EA398DCB9068}"/>
              </a:ext>
            </a:extLst>
          </p:cNvPr>
          <p:cNvCxnSpPr/>
          <p:nvPr/>
        </p:nvCxnSpPr>
        <p:spPr>
          <a:xfrm>
            <a:off x="3127375" y="3689350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Szövegdoboz 87">
            <a:extLst>
              <a:ext uri="{FF2B5EF4-FFF2-40B4-BE49-F238E27FC236}">
                <a16:creationId xmlns:a16="http://schemas.microsoft.com/office/drawing/2014/main" id="{12CE85B3-5F7A-376E-4DE2-0065F2059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3802063"/>
            <a:ext cx="1989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DO NOT CHANGE</a:t>
            </a:r>
          </a:p>
        </p:txBody>
      </p:sp>
      <p:sp>
        <p:nvSpPr>
          <p:cNvPr id="90" name="Szövegdoboz 89">
            <a:extLst>
              <a:ext uri="{FF2B5EF4-FFF2-40B4-BE49-F238E27FC236}">
                <a16:creationId xmlns:a16="http://schemas.microsoft.com/office/drawing/2014/main" id="{DC5DE262-7965-FC16-7ED2-C21B54C3F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0788" y="3773488"/>
            <a:ext cx="1441450" cy="7397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9990$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91" name="Szövegdoboz 90">
            <a:extLst>
              <a:ext uri="{FF2B5EF4-FFF2-40B4-BE49-F238E27FC236}">
                <a16:creationId xmlns:a16="http://schemas.microsoft.com/office/drawing/2014/main" id="{CDC33A24-B942-B668-14F5-05ED10717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0" y="3775075"/>
            <a:ext cx="1319213" cy="5222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8990$</a:t>
            </a:r>
          </a:p>
        </p:txBody>
      </p:sp>
      <p:sp>
        <p:nvSpPr>
          <p:cNvPr id="92" name="Szövegdoboz 91">
            <a:extLst>
              <a:ext uri="{FF2B5EF4-FFF2-40B4-BE49-F238E27FC236}">
                <a16:creationId xmlns:a16="http://schemas.microsoft.com/office/drawing/2014/main" id="{B98D31B4-3F6A-052A-D07A-D0A96465F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263" y="4322763"/>
            <a:ext cx="1317625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1000$</a:t>
            </a:r>
          </a:p>
        </p:txBody>
      </p:sp>
      <p:sp>
        <p:nvSpPr>
          <p:cNvPr id="94" name="Szövegdoboz 93">
            <a:extLst>
              <a:ext uri="{FF2B5EF4-FFF2-40B4-BE49-F238E27FC236}">
                <a16:creationId xmlns:a16="http://schemas.microsoft.com/office/drawing/2014/main" id="{1AF0E61C-D43A-69B8-209D-8DBABDE0E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263" y="3757613"/>
            <a:ext cx="1219200" cy="954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1176,67$</a:t>
            </a:r>
          </a:p>
        </p:txBody>
      </p:sp>
      <p:sp>
        <p:nvSpPr>
          <p:cNvPr id="95" name="Szövegdoboz 94">
            <a:extLst>
              <a:ext uri="{FF2B5EF4-FFF2-40B4-BE49-F238E27FC236}">
                <a16:creationId xmlns:a16="http://schemas.microsoft.com/office/drawing/2014/main" id="{2EA223CC-99C1-70F6-70FE-7953CEEB7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7838" y="3754438"/>
            <a:ext cx="1385887" cy="5222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166,67$</a:t>
            </a:r>
          </a:p>
        </p:txBody>
      </p:sp>
      <p:sp>
        <p:nvSpPr>
          <p:cNvPr id="96" name="Szövegdoboz 95">
            <a:extLst>
              <a:ext uri="{FF2B5EF4-FFF2-40B4-BE49-F238E27FC236}">
                <a16:creationId xmlns:a16="http://schemas.microsoft.com/office/drawing/2014/main" id="{84482EB8-4C31-DFCC-352D-E04F812ED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3075" y="4221163"/>
            <a:ext cx="1573213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8300A4B1-C78F-3507-2C5A-B8CB421D5CC9}"/>
              </a:ext>
            </a:extLst>
          </p:cNvPr>
          <p:cNvSpPr txBox="1"/>
          <p:nvPr/>
        </p:nvSpPr>
        <p:spPr>
          <a:xfrm>
            <a:off x="10660063" y="4471988"/>
            <a:ext cx="1358900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Debt 10$</a:t>
            </a:r>
          </a:p>
        </p:txBody>
      </p:sp>
      <p:sp>
        <p:nvSpPr>
          <p:cNvPr id="98" name="Szövegdoboz 97">
            <a:extLst>
              <a:ext uri="{FF2B5EF4-FFF2-40B4-BE49-F238E27FC236}">
                <a16:creationId xmlns:a16="http://schemas.microsoft.com/office/drawing/2014/main" id="{F41E2666-B52A-01A5-BD2B-2E1BBDE63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4400" y="5033963"/>
            <a:ext cx="1920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DO NOT CHANGE</a:t>
            </a:r>
          </a:p>
        </p:txBody>
      </p:sp>
      <p:sp>
        <p:nvSpPr>
          <p:cNvPr id="99" name="Szövegdoboz 98">
            <a:extLst>
              <a:ext uri="{FF2B5EF4-FFF2-40B4-BE49-F238E27FC236}">
                <a16:creationId xmlns:a16="http://schemas.microsoft.com/office/drawing/2014/main" id="{51AD96F5-8DA0-2C14-201C-87454DA90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538" y="5033963"/>
            <a:ext cx="144145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9960$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100" name="Szövegdoboz 99">
            <a:extLst>
              <a:ext uri="{FF2B5EF4-FFF2-40B4-BE49-F238E27FC236}">
                <a16:creationId xmlns:a16="http://schemas.microsoft.com/office/drawing/2014/main" id="{5A5F0D39-CD58-FC75-18E7-5BC8724FB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0613" y="5006975"/>
            <a:ext cx="1317625" cy="5222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8990$</a:t>
            </a:r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A6FFE812-ACA9-B7AC-312C-5302A16DF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263" y="5508625"/>
            <a:ext cx="1317625" cy="2778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970$</a:t>
            </a:r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D72B28E7-013A-E474-AED1-F9FE6D6E6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263" y="5732463"/>
            <a:ext cx="1317625" cy="2778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30$</a:t>
            </a:r>
          </a:p>
        </p:txBody>
      </p:sp>
      <p:sp>
        <p:nvSpPr>
          <p:cNvPr id="103" name="Szövegdoboz 102">
            <a:extLst>
              <a:ext uri="{FF2B5EF4-FFF2-40B4-BE49-F238E27FC236}">
                <a16:creationId xmlns:a16="http://schemas.microsoft.com/office/drawing/2014/main" id="{D4EA53B6-5CC7-B9CC-DFCE-229F81500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7363" y="4995863"/>
            <a:ext cx="1219200" cy="7381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 1176,67$</a:t>
            </a:r>
          </a:p>
        </p:txBody>
      </p:sp>
      <p:sp>
        <p:nvSpPr>
          <p:cNvPr id="104" name="Szövegdoboz 103">
            <a:extLst>
              <a:ext uri="{FF2B5EF4-FFF2-40B4-BE49-F238E27FC236}">
                <a16:creationId xmlns:a16="http://schemas.microsoft.com/office/drawing/2014/main" id="{B9D5469A-6110-543C-754B-5B7BFEAED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7838" y="5024438"/>
            <a:ext cx="1385887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$196,67</a:t>
            </a:r>
          </a:p>
        </p:txBody>
      </p:sp>
      <p:sp>
        <p:nvSpPr>
          <p:cNvPr id="105" name="Szövegdoboz 104">
            <a:extLst>
              <a:ext uri="{FF2B5EF4-FFF2-40B4-BE49-F238E27FC236}">
                <a16:creationId xmlns:a16="http://schemas.microsoft.com/office/drawing/2014/main" id="{06E38521-70B7-BE2A-A9DA-ED61F127F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8475" y="5484813"/>
            <a:ext cx="1558925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$1000</a:t>
            </a:r>
          </a:p>
        </p:txBody>
      </p:sp>
      <p:sp>
        <p:nvSpPr>
          <p:cNvPr id="106" name="Szövegdoboz 105">
            <a:extLst>
              <a:ext uri="{FF2B5EF4-FFF2-40B4-BE49-F238E27FC236}">
                <a16:creationId xmlns:a16="http://schemas.microsoft.com/office/drawing/2014/main" id="{1C7D14D3-8A6B-518C-418C-23BB1DF30482}"/>
              </a:ext>
            </a:extLst>
          </p:cNvPr>
          <p:cNvSpPr txBox="1"/>
          <p:nvPr/>
        </p:nvSpPr>
        <p:spPr>
          <a:xfrm>
            <a:off x="10660063" y="5762625"/>
            <a:ext cx="1360487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Debt $10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4E13050A-1E76-047A-1DB7-B83DA7186E32}"/>
              </a:ext>
            </a:extLst>
          </p:cNvPr>
          <p:cNvCxnSpPr/>
          <p:nvPr/>
        </p:nvCxnSpPr>
        <p:spPr>
          <a:xfrm flipH="1">
            <a:off x="679450" y="1408113"/>
            <a:ext cx="28575" cy="4076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79" name="Szövegdoboz 24">
            <a:extLst>
              <a:ext uri="{FF2B5EF4-FFF2-40B4-BE49-F238E27FC236}">
                <a16:creationId xmlns:a16="http://schemas.microsoft.com/office/drawing/2014/main" id="{42E7A124-FE14-E934-5058-315D4C572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2695575"/>
            <a:ext cx="2016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time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5DF81C5-FEF7-BA61-2097-E5A82967F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4" y="66110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6" grpId="0" animBg="1"/>
      <p:bldP spid="22" grpId="0"/>
      <p:bldP spid="31" grpId="0"/>
      <p:bldP spid="44" grpId="0" animBg="1"/>
      <p:bldP spid="45" grpId="0" animBg="1"/>
      <p:bldP spid="50" grpId="0"/>
      <p:bldP spid="63" grpId="0" animBg="1"/>
      <p:bldP spid="64" grpId="0" animBg="1"/>
      <p:bldP spid="65" grpId="0" animBg="1"/>
      <p:bldP spid="66" grpId="0" animBg="1"/>
      <p:bldP spid="72" grpId="0" animBg="1"/>
      <p:bldP spid="74" grpId="0" animBg="1"/>
      <p:bldP spid="76" grpId="0"/>
      <p:bldP spid="77" grpId="0"/>
      <p:bldP spid="80" grpId="0" animBg="1"/>
      <p:bldP spid="82" grpId="0" animBg="1"/>
      <p:bldP spid="83" grpId="0" animBg="1"/>
      <p:bldP spid="84" grpId="0" animBg="1"/>
      <p:bldP spid="85" grpId="0" animBg="1"/>
      <p:bldP spid="88" grpId="0"/>
      <p:bldP spid="90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2" name="Dia számának helye 1">
            <a:extLst>
              <a:ext uri="{FF2B5EF4-FFF2-40B4-BE49-F238E27FC236}">
                <a16:creationId xmlns:a16="http://schemas.microsoft.com/office/drawing/2014/main" id="{E7D96A60-2283-735C-26E7-E176183D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76A6BA-2A89-49A0-9E58-83F4C9EF00FE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hu-HU" altLang="hu-HU" sz="1400"/>
          </a:p>
        </p:txBody>
      </p:sp>
      <p:sp>
        <p:nvSpPr>
          <p:cNvPr id="15363" name="Szövegdoboz 3">
            <a:extLst>
              <a:ext uri="{FF2B5EF4-FFF2-40B4-BE49-F238E27FC236}">
                <a16:creationId xmlns:a16="http://schemas.microsoft.com/office/drawing/2014/main" id="{F11A99DF-D0A9-7E11-63AF-13E25298F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4" y="349250"/>
            <a:ext cx="2968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1. Pure gold money system</a:t>
            </a:r>
            <a:endParaRPr lang="hu-HU" altLang="hu-HU" sz="1600" b="1"/>
          </a:p>
        </p:txBody>
      </p:sp>
      <p:pic>
        <p:nvPicPr>
          <p:cNvPr id="15366" name="Kép 11">
            <a:extLst>
              <a:ext uri="{FF2B5EF4-FFF2-40B4-BE49-F238E27FC236}">
                <a16:creationId xmlns:a16="http://schemas.microsoft.com/office/drawing/2014/main" id="{82373372-C8F7-F621-4005-F3EAE8735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0788" y="44450"/>
            <a:ext cx="738187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606E20EA-7270-400C-E58C-192B78F37C53}"/>
              </a:ext>
            </a:extLst>
          </p:cNvPr>
          <p:cNvCxnSpPr/>
          <p:nvPr/>
        </p:nvCxnSpPr>
        <p:spPr>
          <a:xfrm>
            <a:off x="7462838" y="1096963"/>
            <a:ext cx="1587" cy="70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D6EA85EA-7AE1-958A-E2AD-AB0E1358FA91}"/>
              </a:ext>
            </a:extLst>
          </p:cNvPr>
          <p:cNvCxnSpPr/>
          <p:nvPr/>
        </p:nvCxnSpPr>
        <p:spPr>
          <a:xfrm>
            <a:off x="906303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12E2AC4A-68C3-AD6A-3126-8C9772C5F522}"/>
              </a:ext>
            </a:extLst>
          </p:cNvPr>
          <p:cNvCxnSpPr/>
          <p:nvPr/>
        </p:nvCxnSpPr>
        <p:spPr>
          <a:xfrm>
            <a:off x="638333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0" name="Szövegdoboz 13">
            <a:extLst>
              <a:ext uri="{FF2B5EF4-FFF2-40B4-BE49-F238E27FC236}">
                <a16:creationId xmlns:a16="http://schemas.microsoft.com/office/drawing/2014/main" id="{58CA726B-41E8-DF88-8FCA-9CEF2A23E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275" y="1111250"/>
            <a:ext cx="1441450" cy="738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$9960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1A741A0-A2BA-89B9-DC30-CE2002E9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5463" y="1104900"/>
            <a:ext cx="138747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195,67$</a:t>
            </a:r>
          </a:p>
        </p:txBody>
      </p:sp>
      <p:sp>
        <p:nvSpPr>
          <p:cNvPr id="15372" name="Szövegdoboz 16">
            <a:extLst>
              <a:ext uri="{FF2B5EF4-FFF2-40B4-BE49-F238E27FC236}">
                <a16:creationId xmlns:a16="http://schemas.microsoft.com/office/drawing/2014/main" id="{EACECB7C-C3AF-7BCA-377B-6E946BCB7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613" y="611188"/>
            <a:ext cx="2366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                     L</a:t>
            </a:r>
          </a:p>
        </p:txBody>
      </p:sp>
      <p:sp>
        <p:nvSpPr>
          <p:cNvPr id="15373" name="Szövegdoboz 24">
            <a:extLst>
              <a:ext uri="{FF2B5EF4-FFF2-40B4-BE49-F238E27FC236}">
                <a16:creationId xmlns:a16="http://schemas.microsoft.com/office/drawing/2014/main" id="{51FE97AC-778A-5468-FDB9-663D1967E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3" y="641350"/>
            <a:ext cx="3081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Other subjects        L</a:t>
            </a:r>
          </a:p>
        </p:txBody>
      </p:sp>
      <p:sp>
        <p:nvSpPr>
          <p:cNvPr id="15374" name="Szövegdoboz 25">
            <a:extLst>
              <a:ext uri="{FF2B5EF4-FFF2-40B4-BE49-F238E27FC236}">
                <a16:creationId xmlns:a16="http://schemas.microsoft.com/office/drawing/2014/main" id="{00B98969-494A-7607-F32E-9619D42EF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1114425"/>
            <a:ext cx="131762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$8990</a:t>
            </a:r>
          </a:p>
        </p:txBody>
      </p:sp>
      <p:cxnSp>
        <p:nvCxnSpPr>
          <p:cNvPr id="48" name="Egyenes összekötő 47">
            <a:extLst>
              <a:ext uri="{FF2B5EF4-FFF2-40B4-BE49-F238E27FC236}">
                <a16:creationId xmlns:a16="http://schemas.microsoft.com/office/drawing/2014/main" id="{D5DAA03A-E1BB-3810-5E30-769505286B24}"/>
              </a:ext>
            </a:extLst>
          </p:cNvPr>
          <p:cNvCxnSpPr/>
          <p:nvPr/>
        </p:nvCxnSpPr>
        <p:spPr>
          <a:xfrm>
            <a:off x="441325" y="2205038"/>
            <a:ext cx="11631613" cy="714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6" name="Szövegdoboz 49">
            <a:extLst>
              <a:ext uri="{FF2B5EF4-FFF2-40B4-BE49-F238E27FC236}">
                <a16:creationId xmlns:a16="http://schemas.microsoft.com/office/drawing/2014/main" id="{354DABAB-74AD-65BB-208D-D23CF4C6A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0" y="1916113"/>
            <a:ext cx="19986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DO NOT CHANGE</a:t>
            </a:r>
          </a:p>
        </p:txBody>
      </p:sp>
      <p:sp>
        <p:nvSpPr>
          <p:cNvPr id="15377" name="Szövegdoboz 62">
            <a:extLst>
              <a:ext uri="{FF2B5EF4-FFF2-40B4-BE49-F238E27FC236}">
                <a16:creationId xmlns:a16="http://schemas.microsoft.com/office/drawing/2014/main" id="{5DBF789F-A8BF-9897-682D-A57D69B65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1633538"/>
            <a:ext cx="1317625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$970</a:t>
            </a:r>
          </a:p>
        </p:txBody>
      </p:sp>
      <p:sp>
        <p:nvSpPr>
          <p:cNvPr id="64" name="Szövegdoboz 63">
            <a:extLst>
              <a:ext uri="{FF2B5EF4-FFF2-40B4-BE49-F238E27FC236}">
                <a16:creationId xmlns:a16="http://schemas.microsoft.com/office/drawing/2014/main" id="{4BD78F1A-5139-7854-8868-621306415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5463" y="1628775"/>
            <a:ext cx="1503362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66" name="Szövegdoboz 65">
            <a:extLst>
              <a:ext uri="{FF2B5EF4-FFF2-40B4-BE49-F238E27FC236}">
                <a16:creationId xmlns:a16="http://schemas.microsoft.com/office/drawing/2014/main" id="{6457D087-653C-70FB-D74C-E87D5907D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9413" y="1098550"/>
            <a:ext cx="1219200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1176,67$</a:t>
            </a:r>
          </a:p>
        </p:txBody>
      </p:sp>
      <p:cxnSp>
        <p:nvCxnSpPr>
          <p:cNvPr id="70" name="Egyenes összekötő 69">
            <a:extLst>
              <a:ext uri="{FF2B5EF4-FFF2-40B4-BE49-F238E27FC236}">
                <a16:creationId xmlns:a16="http://schemas.microsoft.com/office/drawing/2014/main" id="{E2D08D49-81F7-E1EB-C66B-02462DFBB59A}"/>
              </a:ext>
            </a:extLst>
          </p:cNvPr>
          <p:cNvCxnSpPr/>
          <p:nvPr/>
        </p:nvCxnSpPr>
        <p:spPr>
          <a:xfrm>
            <a:off x="330358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81" name="Szövegdoboz 24">
            <a:extLst>
              <a:ext uri="{FF2B5EF4-FFF2-40B4-BE49-F238E27FC236}">
                <a16:creationId xmlns:a16="http://schemas.microsoft.com/office/drawing/2014/main" id="{CFF65A19-F61D-3D8D-CDB3-898A6C727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863" y="682625"/>
            <a:ext cx="2987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Lender subject      L</a:t>
            </a:r>
          </a:p>
        </p:txBody>
      </p:sp>
      <p:sp>
        <p:nvSpPr>
          <p:cNvPr id="72" name="Szövegdoboz 71">
            <a:extLst>
              <a:ext uri="{FF2B5EF4-FFF2-40B4-BE49-F238E27FC236}">
                <a16:creationId xmlns:a16="http://schemas.microsoft.com/office/drawing/2014/main" id="{D8C472D2-510A-112F-8E80-5F7316CC6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863" y="1131888"/>
            <a:ext cx="1260475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$11</a:t>
            </a:r>
          </a:p>
        </p:txBody>
      </p:sp>
      <p:sp>
        <p:nvSpPr>
          <p:cNvPr id="74" name="Szövegdoboz 73">
            <a:extLst>
              <a:ext uri="{FF2B5EF4-FFF2-40B4-BE49-F238E27FC236}">
                <a16:creationId xmlns:a16="http://schemas.microsoft.com/office/drawing/2014/main" id="{C44233B0-E9B1-9FA2-601E-8DA2D22F0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1163638"/>
            <a:ext cx="1476375" cy="276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Ind. wealth $11</a:t>
            </a:r>
          </a:p>
        </p:txBody>
      </p:sp>
      <p:sp>
        <p:nvSpPr>
          <p:cNvPr id="78" name="Szövegdoboz 77">
            <a:extLst>
              <a:ext uri="{FF2B5EF4-FFF2-40B4-BE49-F238E27FC236}">
                <a16:creationId xmlns:a16="http://schemas.microsoft.com/office/drawing/2014/main" id="{4A89E270-80E8-34A0-7A39-AF61C178C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2298700"/>
            <a:ext cx="3255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Possibility of new lending</a:t>
            </a:r>
          </a:p>
        </p:txBody>
      </p:sp>
      <p:sp>
        <p:nvSpPr>
          <p:cNvPr id="15385" name="Szövegdoboz 78">
            <a:extLst>
              <a:ext uri="{FF2B5EF4-FFF2-40B4-BE49-F238E27FC236}">
                <a16:creationId xmlns:a16="http://schemas.microsoft.com/office/drawing/2014/main" id="{281B9B1B-69BD-6F09-F8F8-045ADF519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25" y="1385888"/>
            <a:ext cx="157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Ruler honours her debt</a:t>
            </a:r>
          </a:p>
        </p:txBody>
      </p:sp>
      <p:sp>
        <p:nvSpPr>
          <p:cNvPr id="102" name="Szövegdoboz 101">
            <a:extLst>
              <a:ext uri="{FF2B5EF4-FFF2-40B4-BE49-F238E27FC236}">
                <a16:creationId xmlns:a16="http://schemas.microsoft.com/office/drawing/2014/main" id="{DAEF813D-8C2D-31E9-FD78-F10FE2AF2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25" y="1619250"/>
            <a:ext cx="1319213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19$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72C135A5-D52D-7659-F3DE-BF3FF875FE6E}"/>
              </a:ext>
            </a:extLst>
          </p:cNvPr>
          <p:cNvCxnSpPr/>
          <p:nvPr/>
        </p:nvCxnSpPr>
        <p:spPr>
          <a:xfrm flipH="1">
            <a:off x="766763" y="981075"/>
            <a:ext cx="3175" cy="990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88" name="Szövegdoboz 24">
            <a:extLst>
              <a:ext uri="{FF2B5EF4-FFF2-40B4-BE49-F238E27FC236}">
                <a16:creationId xmlns:a16="http://schemas.microsoft.com/office/drawing/2014/main" id="{9956DBA2-2526-A41F-6011-40853CD96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944513"/>
            <a:ext cx="2000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 err="1"/>
              <a:t>yar</a:t>
            </a:r>
            <a:endParaRPr lang="hu-HU" altLang="hu-HU" sz="1600"/>
          </a:p>
        </p:txBody>
      </p:sp>
      <p:cxnSp>
        <p:nvCxnSpPr>
          <p:cNvPr id="86" name="Egyenes összekötő 85">
            <a:extLst>
              <a:ext uri="{FF2B5EF4-FFF2-40B4-BE49-F238E27FC236}">
                <a16:creationId xmlns:a16="http://schemas.microsoft.com/office/drawing/2014/main" id="{C05D801C-C2D1-38F4-A690-EA30723B0143}"/>
              </a:ext>
            </a:extLst>
          </p:cNvPr>
          <p:cNvCxnSpPr/>
          <p:nvPr/>
        </p:nvCxnSpPr>
        <p:spPr>
          <a:xfrm>
            <a:off x="4318000" y="1084263"/>
            <a:ext cx="1588" cy="70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gyenes összekötő 88">
            <a:extLst>
              <a:ext uri="{FF2B5EF4-FFF2-40B4-BE49-F238E27FC236}">
                <a16:creationId xmlns:a16="http://schemas.microsoft.com/office/drawing/2014/main" id="{70A93620-AD12-75EA-863B-8354A00A2F60}"/>
              </a:ext>
            </a:extLst>
          </p:cNvPr>
          <p:cNvCxnSpPr/>
          <p:nvPr/>
        </p:nvCxnSpPr>
        <p:spPr>
          <a:xfrm>
            <a:off x="10585450" y="1096963"/>
            <a:ext cx="1588" cy="70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Szövegdoboz 106">
            <a:extLst>
              <a:ext uri="{FF2B5EF4-FFF2-40B4-BE49-F238E27FC236}">
                <a16:creationId xmlns:a16="http://schemas.microsoft.com/office/drawing/2014/main" id="{D107D452-F483-FA8F-5F09-02AB8AF00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638" y="2946400"/>
            <a:ext cx="5111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/>
              <a:t>How to increase profits in a year?</a:t>
            </a:r>
          </a:p>
        </p:txBody>
      </p:sp>
      <p:sp>
        <p:nvSpPr>
          <p:cNvPr id="108" name="Szövegdoboz 107">
            <a:extLst>
              <a:ext uri="{FF2B5EF4-FFF2-40B4-BE49-F238E27FC236}">
                <a16:creationId xmlns:a16="http://schemas.microsoft.com/office/drawing/2014/main" id="{0C22562E-EB01-7A92-ABF0-71B6161D8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0050" y="3516313"/>
            <a:ext cx="2378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/>
              <a:t>Use other’s money!</a:t>
            </a:r>
          </a:p>
        </p:txBody>
      </p:sp>
      <p:sp>
        <p:nvSpPr>
          <p:cNvPr id="109" name="Téglalap 108">
            <a:extLst>
              <a:ext uri="{FF2B5EF4-FFF2-40B4-BE49-F238E27FC236}">
                <a16:creationId xmlns:a16="http://schemas.microsoft.com/office/drawing/2014/main" id="{37768827-A5BD-7B5C-8535-094F84A8F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313" y="4000500"/>
            <a:ext cx="20653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>
                <a:solidFill>
                  <a:srgbClr val="0000FF"/>
                </a:solidFill>
              </a:rPr>
              <a:t>Banknote emission</a:t>
            </a:r>
            <a:endParaRPr lang="hu-HU" altLang="hu-HU" sz="1600">
              <a:solidFill>
                <a:srgbClr val="0000FF"/>
              </a:solidFill>
            </a:endParaRPr>
          </a:p>
        </p:txBody>
      </p:sp>
      <p:sp>
        <p:nvSpPr>
          <p:cNvPr id="110" name="Tekercs vízszintesen 109">
            <a:extLst>
              <a:ext uri="{FF2B5EF4-FFF2-40B4-BE49-F238E27FC236}">
                <a16:creationId xmlns:a16="http://schemas.microsoft.com/office/drawing/2014/main" id="{8195A9BB-12D0-BCF1-C00B-91FC9DAD90C5}"/>
              </a:ext>
            </a:extLst>
          </p:cNvPr>
          <p:cNvSpPr/>
          <p:nvPr/>
        </p:nvSpPr>
        <p:spPr>
          <a:xfrm>
            <a:off x="5646738" y="4448175"/>
            <a:ext cx="3657600" cy="2001838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PROMISE</a:t>
            </a:r>
            <a:endParaRPr lang="hu-HU" altLang="hu-HU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hu-HU" altLang="hu-HU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give on the spot one                  for this paper.</a:t>
            </a:r>
          </a:p>
          <a:p>
            <a:pPr eaLnBrk="1" hangingPunct="1">
              <a:defRPr/>
            </a:pPr>
            <a:r>
              <a:rPr lang="hu-HU" altLang="hu-HU" sz="16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hu-HU" altLang="hu-HU" sz="2000" i="1" err="1">
                <a:solidFill>
                  <a:schemeClr val="tx1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Rotschild</a:t>
            </a:r>
            <a:endParaRPr lang="hu-HU" altLang="hu-HU" sz="2000" i="1">
              <a:solidFill>
                <a:schemeClr val="tx1"/>
              </a:solidFill>
              <a:latin typeface="Brush Script MT" panose="03060802040406070304" pitchFamily="66" charset="0"/>
              <a:cs typeface="Times New Roman" panose="02020603050405020304" pitchFamily="18" charset="0"/>
            </a:endParaRPr>
          </a:p>
        </p:txBody>
      </p:sp>
      <p:pic>
        <p:nvPicPr>
          <p:cNvPr id="18467" name="Kép 3">
            <a:extLst>
              <a:ext uri="{FF2B5EF4-FFF2-40B4-BE49-F238E27FC236}">
                <a16:creationId xmlns:a16="http://schemas.microsoft.com/office/drawing/2014/main" id="{3981DFB8-0A30-1BDE-1200-0C38661A9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5750" y="5057775"/>
            <a:ext cx="620713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kercs vízszintesen 112">
            <a:extLst>
              <a:ext uri="{FF2B5EF4-FFF2-40B4-BE49-F238E27FC236}">
                <a16:creationId xmlns:a16="http://schemas.microsoft.com/office/drawing/2014/main" id="{5178ADF0-7E4B-3DA2-8E93-9CE0933A35CD}"/>
              </a:ext>
            </a:extLst>
          </p:cNvPr>
          <p:cNvSpPr/>
          <p:nvPr/>
        </p:nvSpPr>
        <p:spPr>
          <a:xfrm>
            <a:off x="9748838" y="4779963"/>
            <a:ext cx="2200275" cy="1174750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1 $</a:t>
            </a:r>
            <a:endParaRPr lang="hu-HU" altLang="hu-HU" sz="2400" b="1" i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hu-HU" altLang="hu-HU" sz="16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hu-HU" altLang="hu-HU" sz="1600" i="1">
                <a:solidFill>
                  <a:schemeClr val="tx1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	</a:t>
            </a:r>
            <a:r>
              <a:rPr lang="hu-HU" altLang="hu-HU" sz="2000" i="1" err="1">
                <a:solidFill>
                  <a:schemeClr val="tx1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Rotschild</a:t>
            </a:r>
            <a:endParaRPr lang="hu-HU" altLang="hu-HU" sz="2000" i="1">
              <a:solidFill>
                <a:schemeClr val="tx1"/>
              </a:solidFill>
              <a:latin typeface="Brush Script MT" panose="03060802040406070304" pitchFamily="66" charset="0"/>
              <a:cs typeface="Times New Roman" panose="02020603050405020304" pitchFamily="18" charset="0"/>
            </a:endParaRPr>
          </a:p>
        </p:txBody>
      </p:sp>
      <p:sp>
        <p:nvSpPr>
          <p:cNvPr id="18469" name="Szövegdoboz 11">
            <a:extLst>
              <a:ext uri="{FF2B5EF4-FFF2-40B4-BE49-F238E27FC236}">
                <a16:creationId xmlns:a16="http://schemas.microsoft.com/office/drawing/2014/main" id="{48217040-149A-8CF5-4FAE-6B532C774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63" y="6400800"/>
            <a:ext cx="2957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This banknote is a </a:t>
            </a:r>
            <a:r>
              <a:rPr lang="hu-HU" altLang="hu-HU" sz="1800" b="1"/>
              <a:t>debt</a:t>
            </a:r>
            <a:r>
              <a:rPr lang="hu-HU" altLang="hu-HU" sz="1800"/>
              <a:t>!</a:t>
            </a:r>
          </a:p>
        </p:txBody>
      </p:sp>
      <p:sp>
        <p:nvSpPr>
          <p:cNvPr id="18470" name="Szövegdoboz 3">
            <a:extLst>
              <a:ext uri="{FF2B5EF4-FFF2-40B4-BE49-F238E27FC236}">
                <a16:creationId xmlns:a16="http://schemas.microsoft.com/office/drawing/2014/main" id="{43C165EB-F29C-4487-B622-5C779D862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3484563"/>
            <a:ext cx="6889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2. End of pure gold money system: birth of private banks</a:t>
            </a:r>
            <a:endParaRPr lang="hu-HU" altLang="hu-HU" sz="1600" b="1"/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15F38201-F6C1-7941-A18A-CE2E01F50261}"/>
              </a:ext>
            </a:extLst>
          </p:cNvPr>
          <p:cNvCxnSpPr/>
          <p:nvPr/>
        </p:nvCxnSpPr>
        <p:spPr>
          <a:xfrm>
            <a:off x="441325" y="2759075"/>
            <a:ext cx="11631613" cy="714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7">
            <a:extLst>
              <a:ext uri="{FF2B5EF4-FFF2-40B4-BE49-F238E27FC236}">
                <a16:creationId xmlns:a16="http://schemas.microsoft.com/office/drawing/2014/main" id="{AD2BCDC2-6BB7-A153-E061-CD9291EB6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620688"/>
            <a:ext cx="256354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err="1"/>
              <a:t>Ruler can be lack of money: </a:t>
            </a:r>
            <a:r>
              <a:rPr lang="hu-HU" altLang="hu-HU" sz="1400" b="1"/>
              <a:t>BORROW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23F8242-310D-CC25-7A61-8108C15B7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4" y="66110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4" grpId="0" animBg="1"/>
      <p:bldP spid="66" grpId="0" animBg="1"/>
      <p:bldP spid="72" grpId="0" animBg="1"/>
      <p:bldP spid="74" grpId="0" animBg="1"/>
      <p:bldP spid="78" grpId="0"/>
      <p:bldP spid="102" grpId="0" animBg="1"/>
      <p:bldP spid="107" grpId="0"/>
      <p:bldP spid="108" grpId="0"/>
      <p:bldP spid="109" grpId="0"/>
      <p:bldP spid="110" grpId="0" animBg="1"/>
      <p:bldP spid="113" grpId="0" animBg="1"/>
      <p:bldP spid="18469" grpId="0"/>
      <p:bldP spid="184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9430AC8F-EEC1-5049-514E-819965796031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CE1EEECC-2398-2FED-0055-AA431BF7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F25E0-BE94-4CFB-8B1F-D2A11B6A97F7}" type="slidenum">
              <a:rPr lang="hu-HU" altLang="hu-HU" smtClean="0"/>
              <a:pPr>
                <a:defRPr/>
              </a:pPr>
              <a:t>2</a:t>
            </a:fld>
            <a:endParaRPr lang="hu-HU" altLang="hu-H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DAC21-EDC7-FB37-C044-1BE4A46CD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254" y="254731"/>
            <a:ext cx="5328592" cy="7762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defPPr>
              <a:defRPr lang="hu-HU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5pPr>
            <a:lvl6pPr marL="4572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6pPr>
            <a:lvl7pPr marL="9144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7pPr>
            <a:lvl8pPr marL="13716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8pPr>
            <a:lvl9pPr marL="18288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hu-HU" altLang="hu-HU" sz="3200" b="1" kern="0"/>
              <a:t>MACRO(ECONOMICS)</a:t>
            </a:r>
          </a:p>
        </p:txBody>
      </p:sp>
      <p:sp>
        <p:nvSpPr>
          <p:cNvPr id="11" name="Szövegdoboz 4">
            <a:extLst>
              <a:ext uri="{FF2B5EF4-FFF2-40B4-BE49-F238E27FC236}">
                <a16:creationId xmlns:a16="http://schemas.microsoft.com/office/drawing/2014/main" id="{0090FEFE-64B5-382F-68D4-A451443B0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0662" y="1569566"/>
            <a:ext cx="44980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 u="sng" err="1"/>
              <a:t>economy=economic system</a:t>
            </a:r>
            <a:r>
              <a:rPr lang="hu-HU" altLang="hu-HU" sz="1800"/>
              <a:t>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u-HU" sz="1800"/>
              <a:t>system that determines the accumulation of wealth</a:t>
            </a:r>
            <a:endParaRPr lang="hu-HU" altLang="hu-HU" sz="18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1DE12B5-0032-9C7F-67C2-05DD0ECA3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9598" y="4135950"/>
            <a:ext cx="394656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A. Smith (1776):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i="1"/>
              <a:t>An Inquiry into the Nature and Causes of the Wealth of Nations</a:t>
            </a:r>
            <a:endParaRPr lang="hu-HU" altLang="hu-HU" sz="180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C42681C-776C-BBBA-59CF-5A9DA05204CC}"/>
              </a:ext>
            </a:extLst>
          </p:cNvPr>
          <p:cNvSpPr txBox="1"/>
          <p:nvPr/>
        </p:nvSpPr>
        <p:spPr>
          <a:xfrm>
            <a:off x="1688396" y="2405644"/>
            <a:ext cx="7575956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altLang="hu-HU" b="1"/>
              <a:t> </a:t>
            </a:r>
            <a:r>
              <a:rPr lang="hu-HU" altLang="hu-HU"/>
              <a:t>UNDERSTAND </a:t>
            </a:r>
            <a:r>
              <a:rPr lang="hu-HU" altLang="hu-HU" sz="1800"/>
              <a:t>THE WORKINGS OF THE SYSTEM THAT DETERMINES THE ACCUMULATION OF WEALTH IN WHICH WE LIVE</a:t>
            </a:r>
            <a:endParaRPr lang="hu-HU"/>
          </a:p>
        </p:txBody>
      </p:sp>
      <p:sp>
        <p:nvSpPr>
          <p:cNvPr id="14" name="Balra-jobbra nyíl 12">
            <a:extLst>
              <a:ext uri="{FF2B5EF4-FFF2-40B4-BE49-F238E27FC236}">
                <a16:creationId xmlns:a16="http://schemas.microsoft.com/office/drawing/2014/main" id="{CEAAAD47-AA54-3882-3DF3-32CB25D2B370}"/>
              </a:ext>
            </a:extLst>
          </p:cNvPr>
          <p:cNvSpPr/>
          <p:nvPr/>
        </p:nvSpPr>
        <p:spPr>
          <a:xfrm rot="16200000">
            <a:off x="5588669" y="1963001"/>
            <a:ext cx="385763" cy="19685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17" name="Balra-jobbra nyíl 12">
            <a:extLst>
              <a:ext uri="{FF2B5EF4-FFF2-40B4-BE49-F238E27FC236}">
                <a16:creationId xmlns:a16="http://schemas.microsoft.com/office/drawing/2014/main" id="{83327017-930A-97B8-5889-EFEE1166FA3C}"/>
              </a:ext>
            </a:extLst>
          </p:cNvPr>
          <p:cNvSpPr/>
          <p:nvPr/>
        </p:nvSpPr>
        <p:spPr>
          <a:xfrm rot="16200000">
            <a:off x="5516661" y="3355302"/>
            <a:ext cx="385763" cy="19685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pic>
        <p:nvPicPr>
          <p:cNvPr id="18" name="Рисунок 0" descr="Adam Smith02.jpg">
            <a:extLst>
              <a:ext uri="{FF2B5EF4-FFF2-40B4-BE49-F238E27FC236}">
                <a16:creationId xmlns:a16="http://schemas.microsoft.com/office/drawing/2014/main" id="{7FE3A94A-996E-AB7E-9189-DDD595A94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1128" y="3888053"/>
            <a:ext cx="1344592" cy="138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27A1A90F-AA73-3092-76AD-6C02F4EC6A02}"/>
              </a:ext>
            </a:extLst>
          </p:cNvPr>
          <p:cNvSpPr txBox="1"/>
          <p:nvPr/>
        </p:nvSpPr>
        <p:spPr>
          <a:xfrm>
            <a:off x="2495600" y="1268760"/>
            <a:ext cx="6811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b="1"/>
              <a:t> AIM</a:t>
            </a:r>
            <a:r>
              <a:rPr lang="hu-HU" altLang="hu-HU" sz="1800" b="1"/>
              <a:t>:</a:t>
            </a:r>
            <a:r>
              <a:rPr lang="hu-HU" altLang="hu-HU" sz="1800"/>
              <a:t> </a:t>
            </a:r>
            <a:r>
              <a:rPr lang="hu-HU" altLang="hu-HU"/>
              <a:t>u</a:t>
            </a:r>
            <a:r>
              <a:rPr lang="en-US" altLang="hu-HU" sz="1800" err="1"/>
              <a:t>nderstand the workings of the </a:t>
            </a:r>
            <a:r>
              <a:rPr lang="en-US" altLang="hu-HU" sz="1800">
                <a:solidFill>
                  <a:srgbClr val="0000FF"/>
                </a:solidFill>
              </a:rPr>
              <a:t>economy</a:t>
            </a:r>
            <a:r>
              <a:rPr lang="en-US" altLang="hu-HU" sz="1800"/>
              <a:t> in which we live </a:t>
            </a:r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EB81773-3CF7-DB4E-2490-8C3871367798}"/>
              </a:ext>
            </a:extLst>
          </p:cNvPr>
          <p:cNvSpPr txBox="1"/>
          <p:nvPr/>
        </p:nvSpPr>
        <p:spPr>
          <a:xfrm>
            <a:off x="1117229" y="5926135"/>
            <a:ext cx="10465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b="1"/>
              <a:t> </a:t>
            </a:r>
            <a:r>
              <a:rPr lang="hu-HU" altLang="hu-HU" b="1" err="1">
                <a:solidFill>
                  <a:srgbClr val="00B050"/>
                </a:solidFill>
              </a:rPr>
              <a:t>Understand</a:t>
            </a:r>
            <a:r>
              <a:rPr lang="hu-HU" altLang="hu-HU"/>
              <a:t> </a:t>
            </a:r>
            <a:r>
              <a:rPr lang="hu-HU" altLang="hu-HU" sz="1800" err="1"/>
              <a:t>the workings of the system that determines the accumulation of wealth in which we live</a:t>
            </a:r>
            <a:endParaRPr lang="hu-HU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6C9997EC-5539-5AB2-4BD0-6BC49B42138C}"/>
              </a:ext>
            </a:extLst>
          </p:cNvPr>
          <p:cNvCxnSpPr/>
          <p:nvPr/>
        </p:nvCxnSpPr>
        <p:spPr>
          <a:xfrm>
            <a:off x="1189237" y="5589240"/>
            <a:ext cx="973129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val="3682053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7" grpId="0" animBg="1"/>
      <p:bldP spid="14" grpId="1" animBg="1"/>
      <p:bldP spid="17" grpId="1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410" name="Dia számának helye 1">
            <a:extLst>
              <a:ext uri="{FF2B5EF4-FFF2-40B4-BE49-F238E27FC236}">
                <a16:creationId xmlns:a16="http://schemas.microsoft.com/office/drawing/2014/main" id="{DC1C19E5-814A-DF98-D469-429EDCB9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4078BA-B980-48BC-9D74-8C224FC27A6A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hu-HU" altLang="hu-HU" sz="1400"/>
          </a:p>
        </p:txBody>
      </p:sp>
      <p:pic>
        <p:nvPicPr>
          <p:cNvPr id="17414" name="Kép 11">
            <a:extLst>
              <a:ext uri="{FF2B5EF4-FFF2-40B4-BE49-F238E27FC236}">
                <a16:creationId xmlns:a16="http://schemas.microsoft.com/office/drawing/2014/main" id="{35900C9A-993A-B544-4861-E41E464F3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0788" y="-11113"/>
            <a:ext cx="738187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C7A59016-3318-5DAF-AFDE-DC3AC233A0BB}"/>
              </a:ext>
            </a:extLst>
          </p:cNvPr>
          <p:cNvCxnSpPr/>
          <p:nvPr/>
        </p:nvCxnSpPr>
        <p:spPr>
          <a:xfrm>
            <a:off x="10561638" y="1001713"/>
            <a:ext cx="71437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34100B8C-3788-4C92-6C09-3FDAEE81A5CA}"/>
              </a:ext>
            </a:extLst>
          </p:cNvPr>
          <p:cNvCxnSpPr/>
          <p:nvPr/>
        </p:nvCxnSpPr>
        <p:spPr>
          <a:xfrm>
            <a:off x="7462838" y="1096963"/>
            <a:ext cx="73025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8AE3885-2215-9453-C179-5B01938D8EB8}"/>
              </a:ext>
            </a:extLst>
          </p:cNvPr>
          <p:cNvCxnSpPr/>
          <p:nvPr/>
        </p:nvCxnSpPr>
        <p:spPr>
          <a:xfrm>
            <a:off x="906303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5E2302E2-0641-7AA8-6DAA-2AFD053A96BC}"/>
              </a:ext>
            </a:extLst>
          </p:cNvPr>
          <p:cNvCxnSpPr/>
          <p:nvPr/>
        </p:nvCxnSpPr>
        <p:spPr>
          <a:xfrm>
            <a:off x="638333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5F7BFA6B-799F-FE76-B5C0-D7A47CC45E8A}"/>
              </a:ext>
            </a:extLst>
          </p:cNvPr>
          <p:cNvCxnSpPr/>
          <p:nvPr/>
        </p:nvCxnSpPr>
        <p:spPr>
          <a:xfrm>
            <a:off x="1308100" y="3505200"/>
            <a:ext cx="10544175" cy="111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0" name="Szövegdoboz 13">
            <a:extLst>
              <a:ext uri="{FF2B5EF4-FFF2-40B4-BE49-F238E27FC236}">
                <a16:creationId xmlns:a16="http://schemas.microsoft.com/office/drawing/2014/main" id="{05DB9639-B697-2748-0951-7C3104729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275" y="1111250"/>
            <a:ext cx="1441450" cy="738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9990$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17421" name="Szövegdoboz 22">
            <a:extLst>
              <a:ext uri="{FF2B5EF4-FFF2-40B4-BE49-F238E27FC236}">
                <a16:creationId xmlns:a16="http://schemas.microsoft.com/office/drawing/2014/main" id="{B7273AF7-E2B3-81E8-F0A1-6F69C9892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5463" y="1104900"/>
            <a:ext cx="138747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 195,67$</a:t>
            </a:r>
          </a:p>
        </p:txBody>
      </p:sp>
      <p:sp>
        <p:nvSpPr>
          <p:cNvPr id="17422" name="Szövegdoboz 16">
            <a:extLst>
              <a:ext uri="{FF2B5EF4-FFF2-40B4-BE49-F238E27FC236}">
                <a16:creationId xmlns:a16="http://schemas.microsoft.com/office/drawing/2014/main" id="{70491D69-105D-44B6-643C-58C054D64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613" y="611188"/>
            <a:ext cx="2366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                     L</a:t>
            </a:r>
          </a:p>
        </p:txBody>
      </p:sp>
      <p:sp>
        <p:nvSpPr>
          <p:cNvPr id="17423" name="Szövegdoboz 24">
            <a:extLst>
              <a:ext uri="{FF2B5EF4-FFF2-40B4-BE49-F238E27FC236}">
                <a16:creationId xmlns:a16="http://schemas.microsoft.com/office/drawing/2014/main" id="{62071BDF-399C-8B99-95A8-DC85BD978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682625"/>
            <a:ext cx="3081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Other subjects       L</a:t>
            </a:r>
          </a:p>
        </p:txBody>
      </p:sp>
      <p:sp>
        <p:nvSpPr>
          <p:cNvPr id="17424" name="Szövegdoboz 25">
            <a:extLst>
              <a:ext uri="{FF2B5EF4-FFF2-40B4-BE49-F238E27FC236}">
                <a16:creationId xmlns:a16="http://schemas.microsoft.com/office/drawing/2014/main" id="{45BDAC0D-8C70-7F9C-E1FD-43F2D4423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1114425"/>
            <a:ext cx="131762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9166,67$</a:t>
            </a:r>
          </a:p>
        </p:txBody>
      </p:sp>
      <p:sp>
        <p:nvSpPr>
          <p:cNvPr id="17425" name="Szövegdoboz 21">
            <a:extLst>
              <a:ext uri="{FF2B5EF4-FFF2-40B4-BE49-F238E27FC236}">
                <a16:creationId xmlns:a16="http://schemas.microsoft.com/office/drawing/2014/main" id="{89DC407D-B93F-0D38-3EB4-5834157A2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25" y="1260475"/>
            <a:ext cx="847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Initial state</a:t>
            </a:r>
          </a:p>
        </p:txBody>
      </p:sp>
      <p:sp>
        <p:nvSpPr>
          <p:cNvPr id="17426" name="Szövegdoboz 30">
            <a:extLst>
              <a:ext uri="{FF2B5EF4-FFF2-40B4-BE49-F238E27FC236}">
                <a16:creationId xmlns:a16="http://schemas.microsoft.com/office/drawing/2014/main" id="{940523C3-4EDB-AA3E-4738-87D488A28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2133600"/>
            <a:ext cx="19891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Loan 10$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Interest rate 10% duration 1 year</a:t>
            </a:r>
          </a:p>
        </p:txBody>
      </p: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21486F24-CD3D-E38A-20E2-C21C1FF0724C}"/>
              </a:ext>
            </a:extLst>
          </p:cNvPr>
          <p:cNvCxnSpPr/>
          <p:nvPr/>
        </p:nvCxnSpPr>
        <p:spPr>
          <a:xfrm>
            <a:off x="6399213" y="220503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9033450A-5241-555B-CC16-722E0A4146C9}"/>
              </a:ext>
            </a:extLst>
          </p:cNvPr>
          <p:cNvCxnSpPr/>
          <p:nvPr/>
        </p:nvCxnSpPr>
        <p:spPr>
          <a:xfrm>
            <a:off x="9264650" y="2205038"/>
            <a:ext cx="25034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95758648-3AB4-DC7D-90D2-4CE2C82E683C}"/>
              </a:ext>
            </a:extLst>
          </p:cNvPr>
          <p:cNvCxnSpPr/>
          <p:nvPr/>
        </p:nvCxnSpPr>
        <p:spPr>
          <a:xfrm>
            <a:off x="9409113" y="371633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39">
            <a:extLst>
              <a:ext uri="{FF2B5EF4-FFF2-40B4-BE49-F238E27FC236}">
                <a16:creationId xmlns:a16="http://schemas.microsoft.com/office/drawing/2014/main" id="{D3CB23BB-607D-2FEF-7CB7-D2C7DDD4A110}"/>
              </a:ext>
            </a:extLst>
          </p:cNvPr>
          <p:cNvCxnSpPr/>
          <p:nvPr/>
        </p:nvCxnSpPr>
        <p:spPr>
          <a:xfrm>
            <a:off x="6538913" y="3698875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6ABAC856-A7EB-5629-3F49-43B9979CA5F2}"/>
              </a:ext>
            </a:extLst>
          </p:cNvPr>
          <p:cNvCxnSpPr/>
          <p:nvPr/>
        </p:nvCxnSpPr>
        <p:spPr>
          <a:xfrm>
            <a:off x="9494838" y="494188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032594DB-F8A2-ECAE-332D-E1AB6467C93D}"/>
              </a:ext>
            </a:extLst>
          </p:cNvPr>
          <p:cNvCxnSpPr/>
          <p:nvPr/>
        </p:nvCxnSpPr>
        <p:spPr>
          <a:xfrm>
            <a:off x="6616700" y="4941888"/>
            <a:ext cx="25034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2F1332DE-EFA3-E2CF-1B76-B424E2B838C6}"/>
              </a:ext>
            </a:extLst>
          </p:cNvPr>
          <p:cNvSpPr txBox="1"/>
          <p:nvPr/>
        </p:nvSpPr>
        <p:spPr>
          <a:xfrm>
            <a:off x="3025775" y="2257425"/>
            <a:ext cx="1254125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Claim 10$</a:t>
            </a:r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8EC2F328-7484-59BA-DBAB-133CD84218F8}"/>
              </a:ext>
            </a:extLst>
          </p:cNvPr>
          <p:cNvSpPr txBox="1"/>
          <p:nvPr/>
        </p:nvSpPr>
        <p:spPr>
          <a:xfrm>
            <a:off x="10633075" y="3141663"/>
            <a:ext cx="1358900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Debt 10$</a:t>
            </a:r>
          </a:p>
        </p:txBody>
      </p:sp>
      <p:cxnSp>
        <p:nvCxnSpPr>
          <p:cNvPr id="48" name="Egyenes összekötő 47">
            <a:extLst>
              <a:ext uri="{FF2B5EF4-FFF2-40B4-BE49-F238E27FC236}">
                <a16:creationId xmlns:a16="http://schemas.microsoft.com/office/drawing/2014/main" id="{121C3062-5DCC-64D0-E69F-6D8C45B44E39}"/>
              </a:ext>
            </a:extLst>
          </p:cNvPr>
          <p:cNvCxnSpPr/>
          <p:nvPr/>
        </p:nvCxnSpPr>
        <p:spPr>
          <a:xfrm flipV="1">
            <a:off x="1490663" y="2043113"/>
            <a:ext cx="10512425" cy="174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6" name="Szövegdoboz 49">
            <a:extLst>
              <a:ext uri="{FF2B5EF4-FFF2-40B4-BE49-F238E27FC236}">
                <a16:creationId xmlns:a16="http://schemas.microsoft.com/office/drawing/2014/main" id="{4D1B3987-48EA-15B6-B894-E7706E50C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459038"/>
            <a:ext cx="20335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DO NOT CHANGE</a:t>
            </a:r>
          </a:p>
        </p:txBody>
      </p: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931531F3-1CF8-D6E9-C6B1-A860FBDCD43A}"/>
              </a:ext>
            </a:extLst>
          </p:cNvPr>
          <p:cNvCxnSpPr/>
          <p:nvPr/>
        </p:nvCxnSpPr>
        <p:spPr>
          <a:xfrm flipV="1">
            <a:off x="1490663" y="4814888"/>
            <a:ext cx="10528300" cy="85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38" name="Szövegdoboz 62">
            <a:extLst>
              <a:ext uri="{FF2B5EF4-FFF2-40B4-BE49-F238E27FC236}">
                <a16:creationId xmlns:a16="http://schemas.microsoft.com/office/drawing/2014/main" id="{849A7622-C0D1-AB3D-3ED2-7C982B410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1557338"/>
            <a:ext cx="1317625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823,3$</a:t>
            </a:r>
          </a:p>
        </p:txBody>
      </p:sp>
      <p:sp>
        <p:nvSpPr>
          <p:cNvPr id="17439" name="Szövegdoboz 63">
            <a:extLst>
              <a:ext uri="{FF2B5EF4-FFF2-40B4-BE49-F238E27FC236}">
                <a16:creationId xmlns:a16="http://schemas.microsoft.com/office/drawing/2014/main" id="{DFE7A229-D2A2-A1F8-6EA9-169C359F1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5463" y="1628775"/>
            <a:ext cx="1533525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17440" name="Szövegdoboz 64">
            <a:extLst>
              <a:ext uri="{FF2B5EF4-FFF2-40B4-BE49-F238E27FC236}">
                <a16:creationId xmlns:a16="http://schemas.microsoft.com/office/drawing/2014/main" id="{0AE509BB-B560-A162-84CC-A492F72D3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9413" y="1685925"/>
            <a:ext cx="1219200" cy="2301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900"/>
              <a:t>MONEY 166,67$</a:t>
            </a:r>
          </a:p>
        </p:txBody>
      </p:sp>
      <p:sp>
        <p:nvSpPr>
          <p:cNvPr id="17441" name="Szövegdoboz 65">
            <a:extLst>
              <a:ext uri="{FF2B5EF4-FFF2-40B4-BE49-F238E27FC236}">
                <a16:creationId xmlns:a16="http://schemas.microsoft.com/office/drawing/2014/main" id="{EA57E22D-4353-BF3E-83B7-77FF439C8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9413" y="1098550"/>
            <a:ext cx="1219200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1176,67$</a:t>
            </a:r>
          </a:p>
        </p:txBody>
      </p:sp>
      <p:cxnSp>
        <p:nvCxnSpPr>
          <p:cNvPr id="68" name="Egyenes összekötő 67">
            <a:extLst>
              <a:ext uri="{FF2B5EF4-FFF2-40B4-BE49-F238E27FC236}">
                <a16:creationId xmlns:a16="http://schemas.microsoft.com/office/drawing/2014/main" id="{19FA7055-AC59-D562-2166-4DADE67AF633}"/>
              </a:ext>
            </a:extLst>
          </p:cNvPr>
          <p:cNvCxnSpPr/>
          <p:nvPr/>
        </p:nvCxnSpPr>
        <p:spPr>
          <a:xfrm>
            <a:off x="1847850" y="6146800"/>
            <a:ext cx="10080625" cy="190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61">
            <a:extLst>
              <a:ext uri="{FF2B5EF4-FFF2-40B4-BE49-F238E27FC236}">
                <a16:creationId xmlns:a16="http://schemas.microsoft.com/office/drawing/2014/main" id="{031F6E14-5846-3CE9-251F-7944BF3AA7CA}"/>
              </a:ext>
            </a:extLst>
          </p:cNvPr>
          <p:cNvCxnSpPr/>
          <p:nvPr/>
        </p:nvCxnSpPr>
        <p:spPr>
          <a:xfrm>
            <a:off x="4294188" y="1044575"/>
            <a:ext cx="73025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gyenes összekötő 69">
            <a:extLst>
              <a:ext uri="{FF2B5EF4-FFF2-40B4-BE49-F238E27FC236}">
                <a16:creationId xmlns:a16="http://schemas.microsoft.com/office/drawing/2014/main" id="{BA619B6A-73EF-2C9D-FF10-4892DBCD7F38}"/>
              </a:ext>
            </a:extLst>
          </p:cNvPr>
          <p:cNvCxnSpPr/>
          <p:nvPr/>
        </p:nvCxnSpPr>
        <p:spPr>
          <a:xfrm>
            <a:off x="330358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45" name="Szövegdoboz 24">
            <a:extLst>
              <a:ext uri="{FF2B5EF4-FFF2-40B4-BE49-F238E27FC236}">
                <a16:creationId xmlns:a16="http://schemas.microsoft.com/office/drawing/2014/main" id="{1B97FC3A-A929-66A9-A3CC-17720988B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863" y="682625"/>
            <a:ext cx="2987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Lender subject      L</a:t>
            </a:r>
          </a:p>
        </p:txBody>
      </p:sp>
      <p:sp>
        <p:nvSpPr>
          <p:cNvPr id="17446" name="Szövegdoboz 71">
            <a:extLst>
              <a:ext uri="{FF2B5EF4-FFF2-40B4-BE49-F238E27FC236}">
                <a16:creationId xmlns:a16="http://schemas.microsoft.com/office/drawing/2014/main" id="{B978F4A3-6063-2FF7-80FF-F5F626971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488" y="1131888"/>
            <a:ext cx="1085850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10$</a:t>
            </a:r>
          </a:p>
        </p:txBody>
      </p:sp>
      <p:sp>
        <p:nvSpPr>
          <p:cNvPr id="17447" name="Szövegdoboz 73">
            <a:extLst>
              <a:ext uri="{FF2B5EF4-FFF2-40B4-BE49-F238E27FC236}">
                <a16:creationId xmlns:a16="http://schemas.microsoft.com/office/drawing/2014/main" id="{D62EF183-8013-779F-8FBF-B46291C58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1163638"/>
            <a:ext cx="1476375" cy="276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Ind. wealth 10$</a:t>
            </a:r>
          </a:p>
        </p:txBody>
      </p:sp>
      <p:sp>
        <p:nvSpPr>
          <p:cNvPr id="17448" name="Szövegdoboz 75">
            <a:extLst>
              <a:ext uri="{FF2B5EF4-FFF2-40B4-BE49-F238E27FC236}">
                <a16:creationId xmlns:a16="http://schemas.microsoft.com/office/drawing/2014/main" id="{FCF3D8AA-9FD0-0CA7-0D04-093530A01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663" y="3698875"/>
            <a:ext cx="157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Ruler spends all his money</a:t>
            </a:r>
          </a:p>
        </p:txBody>
      </p:sp>
      <p:sp>
        <p:nvSpPr>
          <p:cNvPr id="17449" name="Szövegdoboz 79">
            <a:extLst>
              <a:ext uri="{FF2B5EF4-FFF2-40B4-BE49-F238E27FC236}">
                <a16:creationId xmlns:a16="http://schemas.microsoft.com/office/drawing/2014/main" id="{A0EEA073-6B30-703B-2C80-13C08BAA8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738" y="2287588"/>
            <a:ext cx="1474787" cy="276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Ind. wealth 10$</a:t>
            </a:r>
          </a:p>
        </p:txBody>
      </p:sp>
      <p:cxnSp>
        <p:nvCxnSpPr>
          <p:cNvPr id="81" name="Egyenes összekötő 80">
            <a:extLst>
              <a:ext uri="{FF2B5EF4-FFF2-40B4-BE49-F238E27FC236}">
                <a16:creationId xmlns:a16="http://schemas.microsoft.com/office/drawing/2014/main" id="{C5D51A56-7CE6-F829-C75E-C0667EF2C776}"/>
              </a:ext>
            </a:extLst>
          </p:cNvPr>
          <p:cNvCxnSpPr/>
          <p:nvPr/>
        </p:nvCxnSpPr>
        <p:spPr>
          <a:xfrm>
            <a:off x="3205163" y="220503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51" name="Szövegdoboz 81">
            <a:extLst>
              <a:ext uri="{FF2B5EF4-FFF2-40B4-BE49-F238E27FC236}">
                <a16:creationId xmlns:a16="http://schemas.microsoft.com/office/drawing/2014/main" id="{63FCFB2F-A3BC-32CF-7259-50791DBFE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7838" y="2268538"/>
            <a:ext cx="1385887" cy="5222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166,67$</a:t>
            </a:r>
          </a:p>
        </p:txBody>
      </p:sp>
      <p:sp>
        <p:nvSpPr>
          <p:cNvPr id="17452" name="Szövegdoboz 82">
            <a:extLst>
              <a:ext uri="{FF2B5EF4-FFF2-40B4-BE49-F238E27FC236}">
                <a16:creationId xmlns:a16="http://schemas.microsoft.com/office/drawing/2014/main" id="{929D1592-CCC5-3A25-153B-BEDD78A45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63" y="2820988"/>
            <a:ext cx="1531937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17453" name="Szövegdoboz 83">
            <a:extLst>
              <a:ext uri="{FF2B5EF4-FFF2-40B4-BE49-F238E27FC236}">
                <a16:creationId xmlns:a16="http://schemas.microsoft.com/office/drawing/2014/main" id="{A534D37A-585C-BBCD-CC89-6E46CF430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2276475"/>
            <a:ext cx="1219200" cy="738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1000$</a:t>
            </a:r>
          </a:p>
        </p:txBody>
      </p:sp>
      <p:sp>
        <p:nvSpPr>
          <p:cNvPr id="17454" name="Szövegdoboz 84">
            <a:extLst>
              <a:ext uri="{FF2B5EF4-FFF2-40B4-BE49-F238E27FC236}">
                <a16:creationId xmlns:a16="http://schemas.microsoft.com/office/drawing/2014/main" id="{964F75FD-7F9D-CEFF-851D-42C7AAA30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0850" y="2997200"/>
            <a:ext cx="1219200" cy="4619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176,67$</a:t>
            </a:r>
          </a:p>
        </p:txBody>
      </p:sp>
      <p:cxnSp>
        <p:nvCxnSpPr>
          <p:cNvPr id="87" name="Egyenes összekötő 86">
            <a:extLst>
              <a:ext uri="{FF2B5EF4-FFF2-40B4-BE49-F238E27FC236}">
                <a16:creationId xmlns:a16="http://schemas.microsoft.com/office/drawing/2014/main" id="{CB55BC4C-1FD2-3D87-D6F5-9EB2C233B0C6}"/>
              </a:ext>
            </a:extLst>
          </p:cNvPr>
          <p:cNvCxnSpPr/>
          <p:nvPr/>
        </p:nvCxnSpPr>
        <p:spPr>
          <a:xfrm>
            <a:off x="3127375" y="3689350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56" name="Szövegdoboz 87">
            <a:extLst>
              <a:ext uri="{FF2B5EF4-FFF2-40B4-BE49-F238E27FC236}">
                <a16:creationId xmlns:a16="http://schemas.microsoft.com/office/drawing/2014/main" id="{E635356C-C3D6-E5E6-03E4-FC13E0350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3802063"/>
            <a:ext cx="1989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DO NOT CHANGE</a:t>
            </a:r>
          </a:p>
        </p:txBody>
      </p:sp>
      <p:sp>
        <p:nvSpPr>
          <p:cNvPr id="17457" name="Szövegdoboz 89">
            <a:extLst>
              <a:ext uri="{FF2B5EF4-FFF2-40B4-BE49-F238E27FC236}">
                <a16:creationId xmlns:a16="http://schemas.microsoft.com/office/drawing/2014/main" id="{D407C132-88FC-DC40-3309-4340A50CA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0788" y="3773488"/>
            <a:ext cx="1441450" cy="7397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9990$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17458" name="Szövegdoboz 90">
            <a:extLst>
              <a:ext uri="{FF2B5EF4-FFF2-40B4-BE49-F238E27FC236}">
                <a16:creationId xmlns:a16="http://schemas.microsoft.com/office/drawing/2014/main" id="{BDABD3D7-2C8F-E838-A06D-8721654AC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0" y="3775075"/>
            <a:ext cx="1319213" cy="5222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8990$</a:t>
            </a:r>
          </a:p>
        </p:txBody>
      </p:sp>
      <p:sp>
        <p:nvSpPr>
          <p:cNvPr id="17459" name="Szövegdoboz 91">
            <a:extLst>
              <a:ext uri="{FF2B5EF4-FFF2-40B4-BE49-F238E27FC236}">
                <a16:creationId xmlns:a16="http://schemas.microsoft.com/office/drawing/2014/main" id="{5D655D55-EF32-D120-BF10-BA100032B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263" y="4322763"/>
            <a:ext cx="1317625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1000$</a:t>
            </a:r>
          </a:p>
        </p:txBody>
      </p:sp>
      <p:sp>
        <p:nvSpPr>
          <p:cNvPr id="17460" name="Szövegdoboz 93">
            <a:extLst>
              <a:ext uri="{FF2B5EF4-FFF2-40B4-BE49-F238E27FC236}">
                <a16:creationId xmlns:a16="http://schemas.microsoft.com/office/drawing/2014/main" id="{92730A43-4E7E-FDB7-2A2D-5AED0648C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263" y="3757613"/>
            <a:ext cx="1219200" cy="954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1176,67$</a:t>
            </a:r>
          </a:p>
        </p:txBody>
      </p:sp>
      <p:sp>
        <p:nvSpPr>
          <p:cNvPr id="17461" name="Szövegdoboz 94">
            <a:extLst>
              <a:ext uri="{FF2B5EF4-FFF2-40B4-BE49-F238E27FC236}">
                <a16:creationId xmlns:a16="http://schemas.microsoft.com/office/drawing/2014/main" id="{4530F188-A72D-5EB1-171D-BE731EF49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7838" y="3754438"/>
            <a:ext cx="1385887" cy="5222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166,67$</a:t>
            </a:r>
          </a:p>
        </p:txBody>
      </p:sp>
      <p:sp>
        <p:nvSpPr>
          <p:cNvPr id="17462" name="Szövegdoboz 95">
            <a:extLst>
              <a:ext uri="{FF2B5EF4-FFF2-40B4-BE49-F238E27FC236}">
                <a16:creationId xmlns:a16="http://schemas.microsoft.com/office/drawing/2014/main" id="{956BD4C8-B98D-4FF5-E308-3A5B57E3C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3075" y="4221163"/>
            <a:ext cx="1573213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97" name="Szövegdoboz 96">
            <a:extLst>
              <a:ext uri="{FF2B5EF4-FFF2-40B4-BE49-F238E27FC236}">
                <a16:creationId xmlns:a16="http://schemas.microsoft.com/office/drawing/2014/main" id="{57158B31-C61F-2704-326B-529DF8EBF66C}"/>
              </a:ext>
            </a:extLst>
          </p:cNvPr>
          <p:cNvSpPr txBox="1"/>
          <p:nvPr/>
        </p:nvSpPr>
        <p:spPr>
          <a:xfrm>
            <a:off x="10660063" y="4471988"/>
            <a:ext cx="1358900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Debt 10$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EC3315B5-46A2-99F2-CBDE-104EC63EB799}"/>
              </a:ext>
            </a:extLst>
          </p:cNvPr>
          <p:cNvCxnSpPr/>
          <p:nvPr/>
        </p:nvCxnSpPr>
        <p:spPr>
          <a:xfrm flipH="1">
            <a:off x="679450" y="1408113"/>
            <a:ext cx="28575" cy="4076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65" name="Szövegdoboz 24">
            <a:extLst>
              <a:ext uri="{FF2B5EF4-FFF2-40B4-BE49-F238E27FC236}">
                <a16:creationId xmlns:a16="http://schemas.microsoft.com/office/drawing/2014/main" id="{81F3D884-5781-2919-949E-1F47B9269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2695575"/>
            <a:ext cx="2016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time</a:t>
            </a:r>
          </a:p>
        </p:txBody>
      </p:sp>
      <p:sp>
        <p:nvSpPr>
          <p:cNvPr id="2" name="Jobbra nyíl 1">
            <a:extLst>
              <a:ext uri="{FF2B5EF4-FFF2-40B4-BE49-F238E27FC236}">
                <a16:creationId xmlns:a16="http://schemas.microsoft.com/office/drawing/2014/main" id="{92115F3C-8C11-A271-7E82-4CCC7148E2A1}"/>
              </a:ext>
            </a:extLst>
          </p:cNvPr>
          <p:cNvSpPr/>
          <p:nvPr/>
        </p:nvSpPr>
        <p:spPr>
          <a:xfrm>
            <a:off x="1682750" y="4984750"/>
            <a:ext cx="1798638" cy="9906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4" name="Tekercs vízszintesen 68">
            <a:extLst>
              <a:ext uri="{FF2B5EF4-FFF2-40B4-BE49-F238E27FC236}">
                <a16:creationId xmlns:a16="http://schemas.microsoft.com/office/drawing/2014/main" id="{24CB93C4-33C2-4EE9-7511-650372A6BB6D}"/>
              </a:ext>
            </a:extLst>
          </p:cNvPr>
          <p:cNvSpPr/>
          <p:nvPr/>
        </p:nvSpPr>
        <p:spPr>
          <a:xfrm>
            <a:off x="174625" y="5091113"/>
            <a:ext cx="1530350" cy="798512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1 $</a:t>
            </a:r>
            <a:r>
              <a:rPr lang="hu-HU" altLang="hu-HU" sz="2000" i="1">
                <a:solidFill>
                  <a:schemeClr val="tx1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        Rotschild</a:t>
            </a:r>
            <a:endParaRPr lang="hu-HU" altLang="hu-HU" sz="2000" i="1">
              <a:solidFill>
                <a:schemeClr val="tx1"/>
              </a:solidFill>
              <a:latin typeface="Brush Script MT" panose="03060802040406070304" pitchFamily="66" charset="0"/>
              <a:cs typeface="Times New Roman" panose="02020603050405020304" pitchFamily="18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8C723F2-775F-205B-0A16-7933BAB2B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4" y="66110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Szövegdoboz 3">
            <a:extLst>
              <a:ext uri="{FF2B5EF4-FFF2-40B4-BE49-F238E27FC236}">
                <a16:creationId xmlns:a16="http://schemas.microsoft.com/office/drawing/2014/main" id="{E9104DD1-03A5-4348-A65F-F2F874EF0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59" y="350044"/>
            <a:ext cx="6889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2. End of pure gold money system: birth of private banks</a:t>
            </a:r>
            <a:endParaRPr lang="hu-HU" altLang="hu-HU" sz="1600" b="1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F895F17A-42AF-EC86-0011-8F807CA22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469" y="692696"/>
            <a:ext cx="248314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err="1"/>
              <a:t>Ruler can be lack of money: </a:t>
            </a:r>
            <a:r>
              <a:rPr lang="hu-HU" altLang="hu-HU" sz="1400" b="1"/>
              <a:t>BORROW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9458" name="Dia számának helye 1">
            <a:extLst>
              <a:ext uri="{FF2B5EF4-FFF2-40B4-BE49-F238E27FC236}">
                <a16:creationId xmlns:a16="http://schemas.microsoft.com/office/drawing/2014/main" id="{FFE3F284-2ED0-D381-E207-88947C9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E0FD3E-BA4A-4B40-8E47-A180B33813C4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hu-HU" altLang="hu-HU" sz="1400"/>
          </a:p>
        </p:txBody>
      </p:sp>
      <p:pic>
        <p:nvPicPr>
          <p:cNvPr id="19460" name="Kép 11">
            <a:extLst>
              <a:ext uri="{FF2B5EF4-FFF2-40B4-BE49-F238E27FC236}">
                <a16:creationId xmlns:a16="http://schemas.microsoft.com/office/drawing/2014/main" id="{8586CE55-D46C-D75B-FDAD-D787D07D4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0788" y="44450"/>
            <a:ext cx="738187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A4D46457-1EA9-8A5D-001B-964734091C22}"/>
              </a:ext>
            </a:extLst>
          </p:cNvPr>
          <p:cNvCxnSpPr/>
          <p:nvPr/>
        </p:nvCxnSpPr>
        <p:spPr>
          <a:xfrm>
            <a:off x="10561638" y="1001713"/>
            <a:ext cx="71437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76C2AFF9-5E60-7AD4-841D-19A51D6A3ABD}"/>
              </a:ext>
            </a:extLst>
          </p:cNvPr>
          <p:cNvCxnSpPr/>
          <p:nvPr/>
        </p:nvCxnSpPr>
        <p:spPr>
          <a:xfrm>
            <a:off x="7462838" y="1096963"/>
            <a:ext cx="73025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EBF82442-66D1-2975-467B-6F26D7912A17}"/>
              </a:ext>
            </a:extLst>
          </p:cNvPr>
          <p:cNvCxnSpPr/>
          <p:nvPr/>
        </p:nvCxnSpPr>
        <p:spPr>
          <a:xfrm>
            <a:off x="906303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8F0DD6D-A886-D704-DED2-72FF0658BFEF}"/>
              </a:ext>
            </a:extLst>
          </p:cNvPr>
          <p:cNvCxnSpPr/>
          <p:nvPr/>
        </p:nvCxnSpPr>
        <p:spPr>
          <a:xfrm>
            <a:off x="638333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609CFE78-4B03-BF9B-B0D1-12D27D9FAB02}"/>
              </a:ext>
            </a:extLst>
          </p:cNvPr>
          <p:cNvCxnSpPr/>
          <p:nvPr/>
        </p:nvCxnSpPr>
        <p:spPr>
          <a:xfrm>
            <a:off x="1308100" y="3505200"/>
            <a:ext cx="10544175" cy="111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6" name="Szövegdoboz 13">
            <a:extLst>
              <a:ext uri="{FF2B5EF4-FFF2-40B4-BE49-F238E27FC236}">
                <a16:creationId xmlns:a16="http://schemas.microsoft.com/office/drawing/2014/main" id="{E7A81B62-3EBF-AE91-2A13-60BECE7F8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275" y="1111250"/>
            <a:ext cx="1441450" cy="7381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9990$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19467" name="Szövegdoboz 22">
            <a:extLst>
              <a:ext uri="{FF2B5EF4-FFF2-40B4-BE49-F238E27FC236}">
                <a16:creationId xmlns:a16="http://schemas.microsoft.com/office/drawing/2014/main" id="{75F0D66D-3D88-FD53-D11D-00E5F2074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5463" y="1104900"/>
            <a:ext cx="138747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166,67$</a:t>
            </a:r>
          </a:p>
        </p:txBody>
      </p:sp>
      <p:sp>
        <p:nvSpPr>
          <p:cNvPr id="19468" name="Szövegdoboz 16">
            <a:extLst>
              <a:ext uri="{FF2B5EF4-FFF2-40B4-BE49-F238E27FC236}">
                <a16:creationId xmlns:a16="http://schemas.microsoft.com/office/drawing/2014/main" id="{BFB24D1A-1461-817C-F666-2AFFBC59B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613" y="611188"/>
            <a:ext cx="2366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                     L</a:t>
            </a:r>
          </a:p>
        </p:txBody>
      </p:sp>
      <p:sp>
        <p:nvSpPr>
          <p:cNvPr id="19469" name="Szövegdoboz 24">
            <a:extLst>
              <a:ext uri="{FF2B5EF4-FFF2-40B4-BE49-F238E27FC236}">
                <a16:creationId xmlns:a16="http://schemas.microsoft.com/office/drawing/2014/main" id="{79F43E0C-DAE9-E673-4EC0-78393FDD5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682625"/>
            <a:ext cx="3081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Other subjects        L</a:t>
            </a:r>
          </a:p>
        </p:txBody>
      </p:sp>
      <p:sp>
        <p:nvSpPr>
          <p:cNvPr id="19470" name="Szövegdoboz 25">
            <a:extLst>
              <a:ext uri="{FF2B5EF4-FFF2-40B4-BE49-F238E27FC236}">
                <a16:creationId xmlns:a16="http://schemas.microsoft.com/office/drawing/2014/main" id="{41F2B3B6-19B4-87EC-6CD3-F960D338A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1114425"/>
            <a:ext cx="131762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8890$</a:t>
            </a:r>
          </a:p>
        </p:txBody>
      </p:sp>
      <p:sp>
        <p:nvSpPr>
          <p:cNvPr id="19471" name="Szövegdoboz 21">
            <a:extLst>
              <a:ext uri="{FF2B5EF4-FFF2-40B4-BE49-F238E27FC236}">
                <a16:creationId xmlns:a16="http://schemas.microsoft.com/office/drawing/2014/main" id="{F4D6D43A-666E-67CA-EE38-3E7294AF3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25" y="1260475"/>
            <a:ext cx="847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Initial state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907417A2-EEDF-AFA5-BC5F-CB115BE5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2459038"/>
            <a:ext cx="1708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Subjects deposit 20% of their gold coins</a:t>
            </a:r>
          </a:p>
        </p:txBody>
      </p: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500AFC5B-48E6-6860-8969-3EC555A0A75D}"/>
              </a:ext>
            </a:extLst>
          </p:cNvPr>
          <p:cNvCxnSpPr/>
          <p:nvPr/>
        </p:nvCxnSpPr>
        <p:spPr>
          <a:xfrm>
            <a:off x="6399213" y="2349500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92BFFD39-675A-E9EF-730B-8619C75BD9B5}"/>
              </a:ext>
            </a:extLst>
          </p:cNvPr>
          <p:cNvCxnSpPr/>
          <p:nvPr/>
        </p:nvCxnSpPr>
        <p:spPr>
          <a:xfrm>
            <a:off x="9348788" y="2349500"/>
            <a:ext cx="2503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5DD96DA0-BE6F-66CA-B521-596888D17B69}"/>
              </a:ext>
            </a:extLst>
          </p:cNvPr>
          <p:cNvCxnSpPr/>
          <p:nvPr/>
        </p:nvCxnSpPr>
        <p:spPr>
          <a:xfrm>
            <a:off x="9409113" y="3716338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39">
            <a:extLst>
              <a:ext uri="{FF2B5EF4-FFF2-40B4-BE49-F238E27FC236}">
                <a16:creationId xmlns:a16="http://schemas.microsoft.com/office/drawing/2014/main" id="{3A670379-FAE3-BB7F-5A4D-1BAFF8B6A323}"/>
              </a:ext>
            </a:extLst>
          </p:cNvPr>
          <p:cNvCxnSpPr/>
          <p:nvPr/>
        </p:nvCxnSpPr>
        <p:spPr>
          <a:xfrm>
            <a:off x="6538913" y="3698875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EDF3A37B-F7E8-CB61-1E9F-379F83F7D090}"/>
              </a:ext>
            </a:extLst>
          </p:cNvPr>
          <p:cNvSpPr txBox="1"/>
          <p:nvPr/>
        </p:nvSpPr>
        <p:spPr>
          <a:xfrm>
            <a:off x="3013075" y="1181100"/>
            <a:ext cx="1254125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Claim 10$</a:t>
            </a:r>
          </a:p>
        </p:txBody>
      </p:sp>
      <p:cxnSp>
        <p:nvCxnSpPr>
          <p:cNvPr id="48" name="Egyenes összekötő 47">
            <a:extLst>
              <a:ext uri="{FF2B5EF4-FFF2-40B4-BE49-F238E27FC236}">
                <a16:creationId xmlns:a16="http://schemas.microsoft.com/office/drawing/2014/main" id="{36338934-B3FE-757A-1341-0F3B7698377F}"/>
              </a:ext>
            </a:extLst>
          </p:cNvPr>
          <p:cNvCxnSpPr/>
          <p:nvPr/>
        </p:nvCxnSpPr>
        <p:spPr>
          <a:xfrm flipV="1">
            <a:off x="1490663" y="2259013"/>
            <a:ext cx="10512425" cy="174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2CC03AD5-D812-3CD6-730B-AA74BD725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013" y="2492375"/>
            <a:ext cx="20161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DO NOT CHANGE</a:t>
            </a:r>
          </a:p>
        </p:txBody>
      </p: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9EC876E8-5E5A-1BFD-C70B-DEA633D9F96A}"/>
              </a:ext>
            </a:extLst>
          </p:cNvPr>
          <p:cNvCxnSpPr/>
          <p:nvPr/>
        </p:nvCxnSpPr>
        <p:spPr>
          <a:xfrm flipV="1">
            <a:off x="1385888" y="5013325"/>
            <a:ext cx="10528300" cy="85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81" name="Szövegdoboz 62">
            <a:extLst>
              <a:ext uri="{FF2B5EF4-FFF2-40B4-BE49-F238E27FC236}">
                <a16:creationId xmlns:a16="http://schemas.microsoft.com/office/drawing/2014/main" id="{5E7FA595-7662-881C-18C9-846BBA0E7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3775" y="1633538"/>
            <a:ext cx="1317625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1000$</a:t>
            </a:r>
          </a:p>
        </p:txBody>
      </p:sp>
      <p:sp>
        <p:nvSpPr>
          <p:cNvPr id="19482" name="Szövegdoboz 63">
            <a:extLst>
              <a:ext uri="{FF2B5EF4-FFF2-40B4-BE49-F238E27FC236}">
                <a16:creationId xmlns:a16="http://schemas.microsoft.com/office/drawing/2014/main" id="{30335A9F-3039-EC28-992A-FD267DE42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5463" y="1603375"/>
            <a:ext cx="1441450" cy="307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1000$</a:t>
            </a:r>
          </a:p>
        </p:txBody>
      </p:sp>
      <p:sp>
        <p:nvSpPr>
          <p:cNvPr id="19483" name="Szövegdoboz 65">
            <a:extLst>
              <a:ext uri="{FF2B5EF4-FFF2-40B4-BE49-F238E27FC236}">
                <a16:creationId xmlns:a16="http://schemas.microsoft.com/office/drawing/2014/main" id="{BCC0E818-EFB6-FC87-3DD1-737DF7EB1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9413" y="1125538"/>
            <a:ext cx="1219200" cy="954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1176,67$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cxnSp>
        <p:nvCxnSpPr>
          <p:cNvPr id="62" name="Egyenes összekötő 61">
            <a:extLst>
              <a:ext uri="{FF2B5EF4-FFF2-40B4-BE49-F238E27FC236}">
                <a16:creationId xmlns:a16="http://schemas.microsoft.com/office/drawing/2014/main" id="{11A4E873-E12D-304C-9321-A0316E0172E4}"/>
              </a:ext>
            </a:extLst>
          </p:cNvPr>
          <p:cNvCxnSpPr/>
          <p:nvPr/>
        </p:nvCxnSpPr>
        <p:spPr>
          <a:xfrm>
            <a:off x="4294188" y="1044575"/>
            <a:ext cx="73025" cy="5400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gyenes összekötő 69">
            <a:extLst>
              <a:ext uri="{FF2B5EF4-FFF2-40B4-BE49-F238E27FC236}">
                <a16:creationId xmlns:a16="http://schemas.microsoft.com/office/drawing/2014/main" id="{010D029F-AA8B-239F-EDCA-A390856C4674}"/>
              </a:ext>
            </a:extLst>
          </p:cNvPr>
          <p:cNvCxnSpPr/>
          <p:nvPr/>
        </p:nvCxnSpPr>
        <p:spPr>
          <a:xfrm>
            <a:off x="3303588" y="1052513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86" name="Szövegdoboz 24">
            <a:extLst>
              <a:ext uri="{FF2B5EF4-FFF2-40B4-BE49-F238E27FC236}">
                <a16:creationId xmlns:a16="http://schemas.microsoft.com/office/drawing/2014/main" id="{82000D69-0E7B-A015-BC92-617F600F7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863" y="682625"/>
            <a:ext cx="2987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Lender subject      L</a:t>
            </a:r>
          </a:p>
        </p:txBody>
      </p:sp>
      <p:sp>
        <p:nvSpPr>
          <p:cNvPr id="19487" name="Szövegdoboz 73">
            <a:extLst>
              <a:ext uri="{FF2B5EF4-FFF2-40B4-BE49-F238E27FC236}">
                <a16:creationId xmlns:a16="http://schemas.microsoft.com/office/drawing/2014/main" id="{F2EB4BA6-9F67-AFDB-5FCD-9EDC38F6B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1163638"/>
            <a:ext cx="1476375" cy="276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Ind. wealth 10$</a:t>
            </a:r>
          </a:p>
        </p:txBody>
      </p:sp>
      <p:sp>
        <p:nvSpPr>
          <p:cNvPr id="76" name="Szövegdoboz 75">
            <a:extLst>
              <a:ext uri="{FF2B5EF4-FFF2-40B4-BE49-F238E27FC236}">
                <a16:creationId xmlns:a16="http://schemas.microsoft.com/office/drawing/2014/main" id="{5CC040DF-47B6-82C2-7447-DB58EF423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3822700"/>
            <a:ext cx="1866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Lending with 10% reserve ratio for other subjects</a:t>
            </a:r>
          </a:p>
        </p:txBody>
      </p:sp>
      <p:sp>
        <p:nvSpPr>
          <p:cNvPr id="77" name="Szövegdoboz 76">
            <a:extLst>
              <a:ext uri="{FF2B5EF4-FFF2-40B4-BE49-F238E27FC236}">
                <a16:creationId xmlns:a16="http://schemas.microsoft.com/office/drawing/2014/main" id="{599D79E8-65FF-B38B-2083-A6E9C5FCC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5334000"/>
            <a:ext cx="7527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A/ Debts are payed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B/ Again 20% of the coins are deposited and again the lender lends …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F657D639-2A1C-A5C3-239C-C7402080D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738" y="2420938"/>
            <a:ext cx="1474787" cy="276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Ind. wealth 10$</a:t>
            </a:r>
          </a:p>
        </p:txBody>
      </p:sp>
      <p:cxnSp>
        <p:nvCxnSpPr>
          <p:cNvPr id="81" name="Egyenes összekötő 80">
            <a:extLst>
              <a:ext uri="{FF2B5EF4-FFF2-40B4-BE49-F238E27FC236}">
                <a16:creationId xmlns:a16="http://schemas.microsoft.com/office/drawing/2014/main" id="{92D5F292-4A7F-78F1-E6B7-5E3586B284F1}"/>
              </a:ext>
            </a:extLst>
          </p:cNvPr>
          <p:cNvCxnSpPr/>
          <p:nvPr/>
        </p:nvCxnSpPr>
        <p:spPr>
          <a:xfrm>
            <a:off x="3205163" y="2349500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gyenes összekötő 86">
            <a:extLst>
              <a:ext uri="{FF2B5EF4-FFF2-40B4-BE49-F238E27FC236}">
                <a16:creationId xmlns:a16="http://schemas.microsoft.com/office/drawing/2014/main" id="{703BDF65-3DB4-1CC9-20C3-D02723765E91}"/>
              </a:ext>
            </a:extLst>
          </p:cNvPr>
          <p:cNvCxnSpPr/>
          <p:nvPr/>
        </p:nvCxnSpPr>
        <p:spPr>
          <a:xfrm>
            <a:off x="3127375" y="3689350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Szövegdoboz 87">
            <a:extLst>
              <a:ext uri="{FF2B5EF4-FFF2-40B4-BE49-F238E27FC236}">
                <a16:creationId xmlns:a16="http://schemas.microsoft.com/office/drawing/2014/main" id="{DA0F08DA-FF62-1CB8-8799-CADFF2322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013" y="3802063"/>
            <a:ext cx="19748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DO NOT CHANGE</a:t>
            </a:r>
          </a:p>
        </p:txBody>
      </p:sp>
      <p:sp>
        <p:nvSpPr>
          <p:cNvPr id="90" name="Szövegdoboz 89">
            <a:extLst>
              <a:ext uri="{FF2B5EF4-FFF2-40B4-BE49-F238E27FC236}">
                <a16:creationId xmlns:a16="http://schemas.microsoft.com/office/drawing/2014/main" id="{DB3FF90E-769A-489C-6CF6-ED0A9DDE0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300" y="2420938"/>
            <a:ext cx="1441450" cy="954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9990$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91" name="Szövegdoboz 90">
            <a:extLst>
              <a:ext uri="{FF2B5EF4-FFF2-40B4-BE49-F238E27FC236}">
                <a16:creationId xmlns:a16="http://schemas.microsoft.com/office/drawing/2014/main" id="{3FAE6D4F-5A72-CD87-23C8-6E1E706DD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213" y="2371725"/>
            <a:ext cx="1319212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890$</a:t>
            </a:r>
          </a:p>
        </p:txBody>
      </p:sp>
      <p:sp>
        <p:nvSpPr>
          <p:cNvPr id="92" name="Szövegdoboz 91">
            <a:extLst>
              <a:ext uri="{FF2B5EF4-FFF2-40B4-BE49-F238E27FC236}">
                <a16:creationId xmlns:a16="http://schemas.microsoft.com/office/drawing/2014/main" id="{04436914-CE23-259F-E065-EAA923312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2865438"/>
            <a:ext cx="1317625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800$</a:t>
            </a:r>
          </a:p>
        </p:txBody>
      </p:sp>
      <p:sp>
        <p:nvSpPr>
          <p:cNvPr id="105" name="Szövegdoboz 104">
            <a:extLst>
              <a:ext uri="{FF2B5EF4-FFF2-40B4-BE49-F238E27FC236}">
                <a16:creationId xmlns:a16="http://schemas.microsoft.com/office/drawing/2014/main" id="{10C70525-7098-4234-95BE-02E644C13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0" y="2724150"/>
            <a:ext cx="1357313" cy="3111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MONEY 200$</a:t>
            </a:r>
          </a:p>
        </p:txBody>
      </p:sp>
      <p:sp>
        <p:nvSpPr>
          <p:cNvPr id="106" name="Szövegdoboz 105">
            <a:extLst>
              <a:ext uri="{FF2B5EF4-FFF2-40B4-BE49-F238E27FC236}">
                <a16:creationId xmlns:a16="http://schemas.microsoft.com/office/drawing/2014/main" id="{EEE3BCC5-A13C-8720-EC95-739682ECB77C}"/>
              </a:ext>
            </a:extLst>
          </p:cNvPr>
          <p:cNvSpPr txBox="1"/>
          <p:nvPr/>
        </p:nvSpPr>
        <p:spPr>
          <a:xfrm>
            <a:off x="10661650" y="1897063"/>
            <a:ext cx="1360488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Debt 10$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B312B2AF-BA0A-BBF9-C161-DC417F1216E5}"/>
              </a:ext>
            </a:extLst>
          </p:cNvPr>
          <p:cNvCxnSpPr/>
          <p:nvPr/>
        </p:nvCxnSpPr>
        <p:spPr>
          <a:xfrm flipH="1">
            <a:off x="665163" y="1628775"/>
            <a:ext cx="30162" cy="5091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00" name="Szövegdoboz 24">
            <a:extLst>
              <a:ext uri="{FF2B5EF4-FFF2-40B4-BE49-F238E27FC236}">
                <a16:creationId xmlns:a16="http://schemas.microsoft.com/office/drawing/2014/main" id="{96909CB3-CD9C-2908-79E3-6DB19CB7E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1201738"/>
            <a:ext cx="2016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time</a:t>
            </a:r>
          </a:p>
        </p:txBody>
      </p:sp>
      <p:sp>
        <p:nvSpPr>
          <p:cNvPr id="19501" name="Szövegdoboz 3">
            <a:extLst>
              <a:ext uri="{FF2B5EF4-FFF2-40B4-BE49-F238E27FC236}">
                <a16:creationId xmlns:a16="http://schemas.microsoft.com/office/drawing/2014/main" id="{231E087E-C393-9BE7-BA6C-3F5D126CF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2575"/>
            <a:ext cx="65389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2. End of pure gold money system, birth of private banks</a:t>
            </a:r>
            <a:endParaRPr lang="hu-HU" altLang="hu-HU" sz="1800" b="1"/>
          </a:p>
        </p:txBody>
      </p:sp>
      <p:sp>
        <p:nvSpPr>
          <p:cNvPr id="71" name="Szövegdoboz 70">
            <a:extLst>
              <a:ext uri="{FF2B5EF4-FFF2-40B4-BE49-F238E27FC236}">
                <a16:creationId xmlns:a16="http://schemas.microsoft.com/office/drawing/2014/main" id="{C5F18BAF-E28A-C9ED-202F-FBE574F8B3C5}"/>
              </a:ext>
            </a:extLst>
          </p:cNvPr>
          <p:cNvSpPr txBox="1"/>
          <p:nvPr/>
        </p:nvSpPr>
        <p:spPr>
          <a:xfrm>
            <a:off x="3019425" y="2443163"/>
            <a:ext cx="1254125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Claim 10$</a:t>
            </a:r>
          </a:p>
        </p:txBody>
      </p:sp>
      <p:sp>
        <p:nvSpPr>
          <p:cNvPr id="73" name="Szövegdoboz 72">
            <a:extLst>
              <a:ext uri="{FF2B5EF4-FFF2-40B4-BE49-F238E27FC236}">
                <a16:creationId xmlns:a16="http://schemas.microsoft.com/office/drawing/2014/main" id="{85A8D8B0-66FB-E5BE-5A99-3F790902B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738" y="2713038"/>
            <a:ext cx="1489075" cy="30797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Banknote 200$</a:t>
            </a:r>
          </a:p>
        </p:txBody>
      </p:sp>
      <p:sp>
        <p:nvSpPr>
          <p:cNvPr id="78" name="Szövegdoboz 77">
            <a:extLst>
              <a:ext uri="{FF2B5EF4-FFF2-40B4-BE49-F238E27FC236}">
                <a16:creationId xmlns:a16="http://schemas.microsoft.com/office/drawing/2014/main" id="{2093F524-8E69-7DA6-37B1-725C02B4F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213" y="3117850"/>
            <a:ext cx="1389062" cy="30797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Banknote 200$</a:t>
            </a:r>
          </a:p>
        </p:txBody>
      </p:sp>
      <p:sp>
        <p:nvSpPr>
          <p:cNvPr id="86" name="Szövegdoboz 85">
            <a:extLst>
              <a:ext uri="{FF2B5EF4-FFF2-40B4-BE49-F238E27FC236}">
                <a16:creationId xmlns:a16="http://schemas.microsoft.com/office/drawing/2014/main" id="{33AB11DE-41BD-4933-1208-3AC9BA6C3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850" y="3808413"/>
            <a:ext cx="1441450" cy="954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Ind. wealth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9990$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400"/>
          </a:p>
        </p:txBody>
      </p:sp>
      <p:sp>
        <p:nvSpPr>
          <p:cNvPr id="89" name="Szövegdoboz 88">
            <a:extLst>
              <a:ext uri="{FF2B5EF4-FFF2-40B4-BE49-F238E27FC236}">
                <a16:creationId xmlns:a16="http://schemas.microsoft.com/office/drawing/2014/main" id="{F50C2659-D89D-B41B-F9E2-09C7D09F0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338" y="3829050"/>
            <a:ext cx="1320800" cy="5222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Real asset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890$</a:t>
            </a:r>
          </a:p>
        </p:txBody>
      </p:sp>
      <p:sp>
        <p:nvSpPr>
          <p:cNvPr id="93" name="Szövegdoboz 92">
            <a:extLst>
              <a:ext uri="{FF2B5EF4-FFF2-40B4-BE49-F238E27FC236}">
                <a16:creationId xmlns:a16="http://schemas.microsoft.com/office/drawing/2014/main" id="{4BCC61DE-3BA3-2866-F891-73D70CAD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0450" y="4375150"/>
            <a:ext cx="1317625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980$</a:t>
            </a:r>
          </a:p>
        </p:txBody>
      </p:sp>
      <p:sp>
        <p:nvSpPr>
          <p:cNvPr id="107" name="Szövegdoboz 106">
            <a:extLst>
              <a:ext uri="{FF2B5EF4-FFF2-40B4-BE49-F238E27FC236}">
                <a16:creationId xmlns:a16="http://schemas.microsoft.com/office/drawing/2014/main" id="{B9C4F566-7FD5-244B-16C5-7B1A68193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675" y="4705350"/>
            <a:ext cx="1438275" cy="30797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Banknote 200$</a:t>
            </a:r>
          </a:p>
        </p:txBody>
      </p:sp>
      <p:sp>
        <p:nvSpPr>
          <p:cNvPr id="108" name="Szövegdoboz 107">
            <a:extLst>
              <a:ext uri="{FF2B5EF4-FFF2-40B4-BE49-F238E27FC236}">
                <a16:creationId xmlns:a16="http://schemas.microsoft.com/office/drawing/2014/main" id="{5F3A5B28-4336-88A8-F6F7-265905EB60BB}"/>
              </a:ext>
            </a:extLst>
          </p:cNvPr>
          <p:cNvSpPr txBox="1"/>
          <p:nvPr/>
        </p:nvSpPr>
        <p:spPr>
          <a:xfrm>
            <a:off x="7562850" y="4711700"/>
            <a:ext cx="1360488" cy="307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400" err="1"/>
              <a:t>Debt 180$</a:t>
            </a:r>
          </a:p>
        </p:txBody>
      </p:sp>
      <p:sp>
        <p:nvSpPr>
          <p:cNvPr id="109" name="Szövegdoboz 108">
            <a:extLst>
              <a:ext uri="{FF2B5EF4-FFF2-40B4-BE49-F238E27FC236}">
                <a16:creationId xmlns:a16="http://schemas.microsoft.com/office/drawing/2014/main" id="{EFD1E7C4-1D53-8708-F7F0-D244244DD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3746500"/>
            <a:ext cx="1474787" cy="2762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Ind. wealth 10$</a:t>
            </a:r>
          </a:p>
        </p:txBody>
      </p:sp>
      <p:sp>
        <p:nvSpPr>
          <p:cNvPr id="110" name="Szövegdoboz 109">
            <a:extLst>
              <a:ext uri="{FF2B5EF4-FFF2-40B4-BE49-F238E27FC236}">
                <a16:creationId xmlns:a16="http://schemas.microsoft.com/office/drawing/2014/main" id="{2B409393-5738-B846-7EF0-99DC14614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7063" y="4051300"/>
            <a:ext cx="1406525" cy="30797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Banknote 200$</a:t>
            </a:r>
          </a:p>
        </p:txBody>
      </p:sp>
      <p:sp>
        <p:nvSpPr>
          <p:cNvPr id="114" name="Szövegdoboz 113">
            <a:extLst>
              <a:ext uri="{FF2B5EF4-FFF2-40B4-BE49-F238E27FC236}">
                <a16:creationId xmlns:a16="http://schemas.microsoft.com/office/drawing/2014/main" id="{C32CF3AD-9AA0-E64D-450C-3CF827E4C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50" y="3716338"/>
            <a:ext cx="1317625" cy="26193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100"/>
              <a:t>MONEY 20$</a:t>
            </a:r>
          </a:p>
        </p:txBody>
      </p:sp>
      <p:sp>
        <p:nvSpPr>
          <p:cNvPr id="115" name="Szövegdoboz 114">
            <a:extLst>
              <a:ext uri="{FF2B5EF4-FFF2-40B4-BE49-F238E27FC236}">
                <a16:creationId xmlns:a16="http://schemas.microsoft.com/office/drawing/2014/main" id="{7CCC7F00-B686-2DD0-02C1-AF40E9CA3641}"/>
              </a:ext>
            </a:extLst>
          </p:cNvPr>
          <p:cNvSpPr txBox="1"/>
          <p:nvPr/>
        </p:nvSpPr>
        <p:spPr>
          <a:xfrm>
            <a:off x="2982913" y="4005263"/>
            <a:ext cx="1312862" cy="3381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600" err="1"/>
              <a:t>Claim 190$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5DDA963-9454-938A-10CE-DC826BDB7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4462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zövegdoboz 7">
            <a:extLst>
              <a:ext uri="{FF2B5EF4-FFF2-40B4-BE49-F238E27FC236}">
                <a16:creationId xmlns:a16="http://schemas.microsoft.com/office/drawing/2014/main" id="{06BE5581-9038-E65E-4F8C-8B5862872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12" y="620688"/>
            <a:ext cx="110996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b="1"/>
              <a:t>LENDING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0" grpId="0"/>
      <p:bldP spid="76" grpId="0"/>
      <p:bldP spid="77" grpId="0"/>
      <p:bldP spid="80" grpId="0" animBg="1"/>
      <p:bldP spid="88" grpId="0"/>
      <p:bldP spid="90" grpId="0" animBg="1"/>
      <p:bldP spid="91" grpId="0" animBg="1"/>
      <p:bldP spid="92" grpId="0" animBg="1"/>
      <p:bldP spid="105" grpId="0" animBg="1"/>
      <p:bldP spid="71" grpId="0" animBg="1"/>
      <p:bldP spid="73" grpId="0" animBg="1"/>
      <p:bldP spid="78" grpId="0" animBg="1"/>
      <p:bldP spid="86" grpId="0" animBg="1"/>
      <p:bldP spid="89" grpId="0" animBg="1"/>
      <p:bldP spid="93" grpId="0" animBg="1"/>
      <p:bldP spid="107" grpId="0" animBg="1"/>
      <p:bldP spid="108" grpId="0" animBg="1"/>
      <p:bldP spid="109" grpId="0" animBg="1"/>
      <p:bldP spid="110" grpId="0" animBg="1"/>
      <p:bldP spid="114" grpId="0" animBg="1"/>
      <p:bldP spid="1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1506" name="Dia számának helye 1">
            <a:extLst>
              <a:ext uri="{FF2B5EF4-FFF2-40B4-BE49-F238E27FC236}">
                <a16:creationId xmlns:a16="http://schemas.microsoft.com/office/drawing/2014/main" id="{3FA8A45B-BF3A-F6FC-25C8-6A981C9F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157CE1-ED3F-4AAC-B2C5-AE0970B3E40E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hu-HU" altLang="hu-HU" sz="1400"/>
          </a:p>
        </p:txBody>
      </p:sp>
      <p:sp>
        <p:nvSpPr>
          <p:cNvPr id="7" name="Szövegdoboz 3">
            <a:extLst>
              <a:ext uri="{FF2B5EF4-FFF2-40B4-BE49-F238E27FC236}">
                <a16:creationId xmlns:a16="http://schemas.microsoft.com/office/drawing/2014/main" id="{2505A6DC-6C3B-1FF4-0272-E0FB849FD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641600"/>
            <a:ext cx="3151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u="sng"/>
              <a:t>A/ Lending once (out of deposit)</a:t>
            </a:r>
          </a:p>
        </p:txBody>
      </p:sp>
      <p:pic>
        <p:nvPicPr>
          <p:cNvPr id="21508" name="Kép 3">
            <a:extLst>
              <a:ext uri="{FF2B5EF4-FFF2-40B4-BE49-F238E27FC236}">
                <a16:creationId xmlns:a16="http://schemas.microsoft.com/office/drawing/2014/main" id="{0C4627AB-72A8-E7E1-5DE4-B00F3FE1A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1611" y="993776"/>
            <a:ext cx="431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8095E3B0-562E-3852-AB5A-6F6865910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525" y="3322638"/>
            <a:ext cx="890588" cy="5222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200$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hu-HU" altLang="hu-HU" sz="1400" i="1">
                <a:latin typeface="Brush Script MT" panose="03060802040406070304" pitchFamily="66" charset="0"/>
                <a:cs typeface="Times New Roman" panose="02020603050405020304" pitchFamily="18" charset="0"/>
              </a:rPr>
              <a:t>Rotschild</a:t>
            </a:r>
            <a:endParaRPr lang="hu-HU" altLang="hu-HU" sz="1400"/>
          </a:p>
        </p:txBody>
      </p:sp>
      <p:sp>
        <p:nvSpPr>
          <p:cNvPr id="21510" name="Téglalap 1">
            <a:extLst>
              <a:ext uri="{FF2B5EF4-FFF2-40B4-BE49-F238E27FC236}">
                <a16:creationId xmlns:a16="http://schemas.microsoft.com/office/drawing/2014/main" id="{94FF0A2A-412B-E56C-3F01-01AF0B59E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769143"/>
            <a:ext cx="1928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10% interest rate</a:t>
            </a:r>
            <a:endParaRPr lang="hu-HU" altLang="hu-HU" sz="1800"/>
          </a:p>
        </p:txBody>
      </p:sp>
      <p:sp>
        <p:nvSpPr>
          <p:cNvPr id="24584" name="Téglalap 2">
            <a:extLst>
              <a:ext uri="{FF2B5EF4-FFF2-40B4-BE49-F238E27FC236}">
                <a16:creationId xmlns:a16="http://schemas.microsoft.com/office/drawing/2014/main" id="{213624E7-BD2E-E75A-361B-3F20CC6C4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" y="1431925"/>
            <a:ext cx="4062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Lending in the pure gold money system</a:t>
            </a:r>
          </a:p>
        </p:txBody>
      </p:sp>
      <p:sp>
        <p:nvSpPr>
          <p:cNvPr id="24585" name="Téglalap 24">
            <a:extLst>
              <a:ext uri="{FF2B5EF4-FFF2-40B4-BE49-F238E27FC236}">
                <a16:creationId xmlns:a16="http://schemas.microsoft.com/office/drawing/2014/main" id="{2EB69885-75E5-A232-A94A-F2CEAC4A4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" y="2235200"/>
            <a:ext cx="2533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Lending with banknotes</a:t>
            </a: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24526CCB-0B5C-2829-5A45-B60C7128E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2975" y="1636713"/>
            <a:ext cx="1838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10% profit/year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2BF58E72-AFEA-80C5-5E13-5188B5365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57638"/>
            <a:ext cx="53641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u="sng"/>
              <a:t>B/ Lending again and again out of depositied coins …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EC063C65-8876-8DA4-82C3-49C74E461672}"/>
              </a:ext>
            </a:extLst>
          </p:cNvPr>
          <p:cNvSpPr txBox="1"/>
          <p:nvPr/>
        </p:nvSpPr>
        <p:spPr>
          <a:xfrm>
            <a:off x="4279900" y="1682750"/>
            <a:ext cx="1312863" cy="338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600" err="1"/>
              <a:t>Claim 10$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010A793-8CC3-DB74-550F-2F8D66E9E662}"/>
              </a:ext>
            </a:extLst>
          </p:cNvPr>
          <p:cNvSpPr txBox="1"/>
          <p:nvPr/>
        </p:nvSpPr>
        <p:spPr>
          <a:xfrm>
            <a:off x="4279900" y="2927350"/>
            <a:ext cx="1312863" cy="338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600" err="1"/>
              <a:t>Claim 190$</a:t>
            </a:r>
          </a:p>
        </p:txBody>
      </p:sp>
      <p:sp>
        <p:nvSpPr>
          <p:cNvPr id="21517" name="Szövegdoboz 31">
            <a:extLst>
              <a:ext uri="{FF2B5EF4-FFF2-40B4-BE49-F238E27FC236}">
                <a16:creationId xmlns:a16="http://schemas.microsoft.com/office/drawing/2014/main" id="{BE5E1090-10BB-2A0B-C36D-A32CE1A1A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6363" y="954542"/>
            <a:ext cx="1476375" cy="2778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Ind. wealth 10$</a:t>
            </a:r>
          </a:p>
        </p:txBody>
      </p:sp>
      <p:sp>
        <p:nvSpPr>
          <p:cNvPr id="21518" name="Szövegdoboz 32">
            <a:extLst>
              <a:ext uri="{FF2B5EF4-FFF2-40B4-BE49-F238E27FC236}">
                <a16:creationId xmlns:a16="http://schemas.microsoft.com/office/drawing/2014/main" id="{C3FC846E-DE09-F98E-2748-AC8CF392F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105" y="1011805"/>
            <a:ext cx="1157288" cy="27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10$</a:t>
            </a:r>
          </a:p>
        </p:txBody>
      </p:sp>
      <p:sp>
        <p:nvSpPr>
          <p:cNvPr id="21519" name="Szövegdoboz 24">
            <a:extLst>
              <a:ext uri="{FF2B5EF4-FFF2-40B4-BE49-F238E27FC236}">
                <a16:creationId xmlns:a16="http://schemas.microsoft.com/office/drawing/2014/main" id="{4DF1FA1E-06A1-66D3-380C-AD1B04B92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487" y="547688"/>
            <a:ext cx="2987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 A     Lender subject      L</a:t>
            </a:r>
          </a:p>
        </p:txBody>
      </p: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5DA268E0-386A-624C-AA1D-5C24D4679ADD}"/>
              </a:ext>
            </a:extLst>
          </p:cNvPr>
          <p:cNvCxnSpPr/>
          <p:nvPr/>
        </p:nvCxnSpPr>
        <p:spPr>
          <a:xfrm>
            <a:off x="6232525" y="917576"/>
            <a:ext cx="2505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3F8DEE41-FB34-578C-A90B-36A0BB3F13C2}"/>
              </a:ext>
            </a:extLst>
          </p:cNvPr>
          <p:cNvCxnSpPr/>
          <p:nvPr/>
        </p:nvCxnSpPr>
        <p:spPr>
          <a:xfrm flipH="1">
            <a:off x="7633721" y="954087"/>
            <a:ext cx="12700" cy="492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549289DA-A8E0-00EF-08D4-02BB1A4C569A}"/>
              </a:ext>
            </a:extLst>
          </p:cNvPr>
          <p:cNvCxnSpPr/>
          <p:nvPr/>
        </p:nvCxnSpPr>
        <p:spPr>
          <a:xfrm>
            <a:off x="3379788" y="1878013"/>
            <a:ext cx="6080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6" name="Szövegdoboz 37">
            <a:extLst>
              <a:ext uri="{FF2B5EF4-FFF2-40B4-BE49-F238E27FC236}">
                <a16:creationId xmlns:a16="http://schemas.microsoft.com/office/drawing/2014/main" id="{63C37437-F1DF-C051-DB15-F16BDFF8D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525" y="1666875"/>
            <a:ext cx="1365250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MONEY 11$</a:t>
            </a:r>
          </a:p>
        </p:txBody>
      </p:sp>
      <p:sp>
        <p:nvSpPr>
          <p:cNvPr id="24597" name="Szövegdoboz 38">
            <a:extLst>
              <a:ext uri="{FF2B5EF4-FFF2-40B4-BE49-F238E27FC236}">
                <a16:creationId xmlns:a16="http://schemas.microsoft.com/office/drawing/2014/main" id="{159A6D58-8AD2-94D2-42B8-2D283C6B9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675" y="1754188"/>
            <a:ext cx="1085850" cy="28098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10$</a:t>
            </a:r>
          </a:p>
        </p:txBody>
      </p: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DD7818D7-4615-CB59-9C92-EFB8128BC4DF}"/>
              </a:ext>
            </a:extLst>
          </p:cNvPr>
          <p:cNvCxnSpPr/>
          <p:nvPr/>
        </p:nvCxnSpPr>
        <p:spPr>
          <a:xfrm>
            <a:off x="5840413" y="1820863"/>
            <a:ext cx="6080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9" name="Téglalap 9">
            <a:extLst>
              <a:ext uri="{FF2B5EF4-FFF2-40B4-BE49-F238E27FC236}">
                <a16:creationId xmlns:a16="http://schemas.microsoft.com/office/drawing/2014/main" id="{877F8D27-D08D-8AE9-5357-E21ABE85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975" y="2219325"/>
            <a:ext cx="5570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10% reserve in gold coins, 20% of coins is deposited</a:t>
            </a:r>
            <a:endParaRPr lang="hu-HU" altLang="hu-HU" sz="1800"/>
          </a:p>
        </p:txBody>
      </p:sp>
      <p:sp>
        <p:nvSpPr>
          <p:cNvPr id="21527" name="Szövegdoboz 10">
            <a:extLst>
              <a:ext uri="{FF2B5EF4-FFF2-40B4-BE49-F238E27FC236}">
                <a16:creationId xmlns:a16="http://schemas.microsoft.com/office/drawing/2014/main" id="{08385BA7-6E4D-081B-888B-D8B8A9752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02" y="373761"/>
            <a:ext cx="1952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Profit of lending</a:t>
            </a:r>
            <a:endParaRPr lang="hu-HU" altLang="hu-HU" sz="1600" b="1"/>
          </a:p>
        </p:txBody>
      </p:sp>
      <p:sp>
        <p:nvSpPr>
          <p:cNvPr id="24601" name="Szövegdoboz 42">
            <a:extLst>
              <a:ext uri="{FF2B5EF4-FFF2-40B4-BE49-F238E27FC236}">
                <a16:creationId xmlns:a16="http://schemas.microsoft.com/office/drawing/2014/main" id="{5C6AAEFF-C9C5-9DD4-A01E-2E1A1CC48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3028950"/>
            <a:ext cx="1085850" cy="2809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10$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BF41BDEB-648F-A502-B628-50E96342FD95}"/>
              </a:ext>
            </a:extLst>
          </p:cNvPr>
          <p:cNvCxnSpPr/>
          <p:nvPr/>
        </p:nvCxnSpPr>
        <p:spPr>
          <a:xfrm>
            <a:off x="3327400" y="3135313"/>
            <a:ext cx="60801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nyíllal 44">
            <a:extLst>
              <a:ext uri="{FF2B5EF4-FFF2-40B4-BE49-F238E27FC236}">
                <a16:creationId xmlns:a16="http://schemas.microsoft.com/office/drawing/2014/main" id="{CD7280AF-1767-0553-7DE9-1848724233BE}"/>
              </a:ext>
            </a:extLst>
          </p:cNvPr>
          <p:cNvCxnSpPr/>
          <p:nvPr/>
        </p:nvCxnSpPr>
        <p:spPr>
          <a:xfrm>
            <a:off x="5759450" y="3074988"/>
            <a:ext cx="60801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04" name="Szövegdoboz 45">
            <a:extLst>
              <a:ext uri="{FF2B5EF4-FFF2-40B4-BE49-F238E27FC236}">
                <a16:creationId xmlns:a16="http://schemas.microsoft.com/office/drawing/2014/main" id="{E098A166-CA4B-EE9A-3CB3-47B5935F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525" y="2970213"/>
            <a:ext cx="1516063" cy="33813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MONEY 29</a:t>
            </a:r>
          </a:p>
        </p:txBody>
      </p:sp>
      <p:sp>
        <p:nvSpPr>
          <p:cNvPr id="24605" name="Szövegdoboz 13">
            <a:extLst>
              <a:ext uri="{FF2B5EF4-FFF2-40B4-BE49-F238E27FC236}">
                <a16:creationId xmlns:a16="http://schemas.microsoft.com/office/drawing/2014/main" id="{27AE5582-DCA9-BADB-5C90-AF1DAE1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888" y="3321970"/>
            <a:ext cx="48276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20+209-200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Reserve+reimbursment+conversion of banknotes</a:t>
            </a:r>
            <a:endParaRPr lang="hu-HU" altLang="hu-HU" sz="160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6A3FDA96-B000-A814-5495-25F3EB273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9163" y="2968625"/>
            <a:ext cx="1966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190% profit/year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C34957AC-1D53-FAD8-F879-D74D91BFC82F}"/>
              </a:ext>
            </a:extLst>
          </p:cNvPr>
          <p:cNvSpPr txBox="1"/>
          <p:nvPr/>
        </p:nvSpPr>
        <p:spPr>
          <a:xfrm>
            <a:off x="296863" y="5316538"/>
            <a:ext cx="1728787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600" err="1"/>
              <a:t>Claim 1810$</a:t>
            </a:r>
          </a:p>
          <a:p>
            <a:pPr algn="ctr">
              <a:defRPr/>
            </a:pPr>
            <a:endParaRPr lang="hu-HU" sz="1600"/>
          </a:p>
        </p:txBody>
      </p:sp>
      <p:sp>
        <p:nvSpPr>
          <p:cNvPr id="24608" name="Szövegdoboz 49">
            <a:extLst>
              <a:ext uri="{FF2B5EF4-FFF2-40B4-BE49-F238E27FC236}">
                <a16:creationId xmlns:a16="http://schemas.microsoft.com/office/drawing/2014/main" id="{4C86367C-7E4B-4BDF-51E4-3A9BCD403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989" y="5445224"/>
            <a:ext cx="66376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=10+200*0,9+(200*0,9)*0,9+…                =10+180/(1-0,9)=1810$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         1st loan      2nd loan</a:t>
            </a:r>
            <a:endParaRPr lang="hu-HU" altLang="hu-HU" sz="160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8635E09-75AB-D53D-5C18-8AF03CCBC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75" y="4077072"/>
            <a:ext cx="193833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Multiplier effect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4795F9BD-91DD-4679-BD70-4D02308B0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263" y="6155456"/>
            <a:ext cx="2249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1810% profit/year!!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8818F815-028A-6184-115B-7C4751E8C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4624388"/>
            <a:ext cx="890588" cy="5207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2000$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hu-HU" altLang="hu-HU" sz="1400" i="1">
                <a:latin typeface="Brush Script MT" panose="03060802040406070304" pitchFamily="66" charset="0"/>
                <a:cs typeface="Times New Roman" panose="02020603050405020304" pitchFamily="18" charset="0"/>
              </a:rPr>
              <a:t>Rotschild</a:t>
            </a:r>
            <a:endParaRPr lang="hu-HU" altLang="hu-HU" sz="1400"/>
          </a:p>
        </p:txBody>
      </p:sp>
      <p:sp>
        <p:nvSpPr>
          <p:cNvPr id="39" name="Szövegdoboz 49">
            <a:extLst>
              <a:ext uri="{FF2B5EF4-FFF2-40B4-BE49-F238E27FC236}">
                <a16:creationId xmlns:a16="http://schemas.microsoft.com/office/drawing/2014/main" id="{137C4CE2-F907-A254-3FC4-6921EA6E8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4413" y="4644425"/>
            <a:ext cx="61219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200 (1000*0,2) +200*0,9 +….                 =200/(1-0,9)=2000$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  1st deposit 2nd deposit („replenish” to 200)</a:t>
            </a:r>
          </a:p>
        </p:txBody>
      </p:sp>
      <p:sp>
        <p:nvSpPr>
          <p:cNvPr id="41" name="Szövegdoboz 13">
            <a:extLst>
              <a:ext uri="{FF2B5EF4-FFF2-40B4-BE49-F238E27FC236}">
                <a16:creationId xmlns:a16="http://schemas.microsoft.com/office/drawing/2014/main" id="{FF94DBF4-2A32-7F0B-467A-B4A4845F1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6227464"/>
            <a:ext cx="264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=200+1991-2000=191</a:t>
            </a:r>
          </a:p>
        </p:txBody>
      </p:sp>
      <p:sp>
        <p:nvSpPr>
          <p:cNvPr id="42" name="Szövegdoboz 45">
            <a:extLst>
              <a:ext uri="{FF2B5EF4-FFF2-40B4-BE49-F238E27FC236}">
                <a16:creationId xmlns:a16="http://schemas.microsoft.com/office/drawing/2014/main" id="{E4A6B038-FDB6-9F02-DAF4-44BC0A3D6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259214"/>
            <a:ext cx="1619250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MONEY 191$</a:t>
            </a:r>
          </a:p>
        </p:txBody>
      </p: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B4F96F29-DAC5-3293-DE72-6423B9919354}"/>
              </a:ext>
            </a:extLst>
          </p:cNvPr>
          <p:cNvCxnSpPr/>
          <p:nvPr/>
        </p:nvCxnSpPr>
        <p:spPr>
          <a:xfrm flipH="1">
            <a:off x="1058863" y="4624388"/>
            <a:ext cx="0" cy="61118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2">
            <a:extLst>
              <a:ext uri="{FF2B5EF4-FFF2-40B4-BE49-F238E27FC236}">
                <a16:creationId xmlns:a16="http://schemas.microsoft.com/office/drawing/2014/main" id="{2910F61F-211C-5EEB-8623-BCEE4DE2C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4292600"/>
            <a:ext cx="1085850" cy="2809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10$</a:t>
            </a:r>
          </a:p>
        </p:txBody>
      </p:sp>
      <p:cxnSp>
        <p:nvCxnSpPr>
          <p:cNvPr id="47" name="Egyenes összekötő nyíllal 46">
            <a:extLst>
              <a:ext uri="{FF2B5EF4-FFF2-40B4-BE49-F238E27FC236}">
                <a16:creationId xmlns:a16="http://schemas.microsoft.com/office/drawing/2014/main" id="{E761253C-BABF-8EFB-25D1-DE311544B0B5}"/>
              </a:ext>
            </a:extLst>
          </p:cNvPr>
          <p:cNvCxnSpPr/>
          <p:nvPr/>
        </p:nvCxnSpPr>
        <p:spPr>
          <a:xfrm flipH="1">
            <a:off x="1058863" y="5949280"/>
            <a:ext cx="0" cy="25241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zövegdoboz 49">
            <a:extLst>
              <a:ext uri="{FF2B5EF4-FFF2-40B4-BE49-F238E27FC236}">
                <a16:creationId xmlns:a16="http://schemas.microsoft.com/office/drawing/2014/main" id="{02345DF2-B259-AC1E-FC76-A037DF680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746" y="4340656"/>
            <a:ext cx="6761162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200$=20% </a:t>
            </a:r>
            <a:r>
              <a:rPr lang="en-US" altLang="hu-HU" sz="1600"/>
              <a:t>of all coins </a:t>
            </a:r>
            <a:r>
              <a:rPr lang="hu-HU" altLang="hu-HU" sz="1600"/>
              <a:t>deposit→10% reserve: 200/01=2000 banknote</a:t>
            </a:r>
            <a:endParaRPr lang="hu-HU" altLang="hu-HU" sz="160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94940A72-1A24-9453-4B10-FAD3DCC4DB50}"/>
              </a:ext>
            </a:extLst>
          </p:cNvPr>
          <p:cNvCxnSpPr/>
          <p:nvPr/>
        </p:nvCxnSpPr>
        <p:spPr>
          <a:xfrm flipV="1">
            <a:off x="3317293" y="5211173"/>
            <a:ext cx="468313" cy="230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47257EE2-541F-3BD0-CFD2-6C903040626E}"/>
              </a:ext>
            </a:extLst>
          </p:cNvPr>
          <p:cNvCxnSpPr/>
          <p:nvPr/>
        </p:nvCxnSpPr>
        <p:spPr>
          <a:xfrm flipH="1">
            <a:off x="3081338" y="5229200"/>
            <a:ext cx="0" cy="27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1F87699F-9CBF-2331-D6C1-FBFC52E0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0" y="4403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Szövegdoboz 49">
            <a:extLst>
              <a:ext uri="{FF2B5EF4-FFF2-40B4-BE49-F238E27FC236}">
                <a16:creationId xmlns:a16="http://schemas.microsoft.com/office/drawing/2014/main" id="{EFAB61CD-61F1-CFEA-FE19-798760430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44" y="5178678"/>
            <a:ext cx="3210946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err="1"/>
              <a:t>loan=10(initial)+2000-0,1*2000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D5832AC2-D153-879E-B070-43FF03763127}"/>
              </a:ext>
            </a:extLst>
          </p:cNvPr>
          <p:cNvCxnSpPr/>
          <p:nvPr/>
        </p:nvCxnSpPr>
        <p:spPr>
          <a:xfrm flipH="1">
            <a:off x="4140200" y="5229200"/>
            <a:ext cx="0" cy="27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24584" grpId="0"/>
      <p:bldP spid="24585" grpId="0"/>
      <p:bldP spid="27" grpId="0"/>
      <p:bldP spid="28" grpId="0"/>
      <p:bldP spid="29" grpId="0" animBg="1"/>
      <p:bldP spid="30" grpId="0" animBg="1"/>
      <p:bldP spid="24596" grpId="0" animBg="1"/>
      <p:bldP spid="24597" grpId="0" animBg="1"/>
      <p:bldP spid="24599" grpId="0"/>
      <p:bldP spid="24601" grpId="0" animBg="1"/>
      <p:bldP spid="24604" grpId="0" animBg="1"/>
      <p:bldP spid="24605" grpId="0"/>
      <p:bldP spid="48" grpId="0"/>
      <p:bldP spid="49" grpId="0" animBg="1"/>
      <p:bldP spid="24608" grpId="0"/>
      <p:bldP spid="2" grpId="0"/>
      <p:bldP spid="34" grpId="0"/>
      <p:bldP spid="37" grpId="0" animBg="1"/>
      <p:bldP spid="39" grpId="0"/>
      <p:bldP spid="41" grpId="0"/>
      <p:bldP spid="42" grpId="0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530" name="Dia számának helye 1">
            <a:extLst>
              <a:ext uri="{FF2B5EF4-FFF2-40B4-BE49-F238E27FC236}">
                <a16:creationId xmlns:a16="http://schemas.microsoft.com/office/drawing/2014/main" id="{AD517EAF-8527-3616-1522-B7A75BE8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876538-60DC-450F-AA9C-688334C02E9D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hu-HU" altLang="hu-HU" sz="1400"/>
          </a:p>
        </p:txBody>
      </p:sp>
      <p:sp>
        <p:nvSpPr>
          <p:cNvPr id="22531" name="Szövegdoboz 2">
            <a:extLst>
              <a:ext uri="{FF2B5EF4-FFF2-40B4-BE49-F238E27FC236}">
                <a16:creationId xmlns:a16="http://schemas.microsoft.com/office/drawing/2014/main" id="{F264053B-0CC9-85C2-4915-16F5892E5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63" y="1001204"/>
            <a:ext cx="44312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err="1"/>
              <a:t>If „only” doubles her money (100% profit rate)</a:t>
            </a:r>
          </a:p>
        </p:txBody>
      </p:sp>
      <p:pic>
        <p:nvPicPr>
          <p:cNvPr id="59394" name="Picture 2" descr="Sakktábla rajzolás">
            <a:extLst>
              <a:ext uri="{FF2B5EF4-FFF2-40B4-BE49-F238E27FC236}">
                <a16:creationId xmlns:a16="http://schemas.microsoft.com/office/drawing/2014/main" id="{AFA5E3DC-FAAC-0AC1-DCBE-0EAB3FDB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499" y="1102368"/>
            <a:ext cx="17287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B87106B1-AE91-F8B4-EDDD-8F8E427A0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600" y="1473658"/>
            <a:ext cx="6096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Char char="-"/>
            </a:pPr>
            <a:r>
              <a:rPr lang="hu-HU" altLang="hu-HU" sz="1600" err="1"/>
              <a:t>Place one grain of wheat on the first square, two on the second, four on the third and so on, </a:t>
            </a:r>
            <a:r>
              <a:rPr lang="en-US" altLang="hu-HU" sz="1600" err="1"/>
              <a:t>doubl</a:t>
            </a:r>
            <a:r>
              <a:rPr lang="hu-HU" altLang="hu-HU" sz="1600"/>
              <a:t>e t</a:t>
            </a:r>
            <a:r>
              <a:rPr lang="en-US" altLang="hu-HU" sz="1600"/>
              <a:t>he number of grains on each subsequent square</a:t>
            </a:r>
            <a:r>
              <a:rPr lang="hu-HU" altLang="hu-HU" sz="1600"/>
              <a:t> - told Sissa – and the wheat placed on the board is my reward.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hu-HU" altLang="hu-HU" sz="1600" err="1"/>
              <a:t>This is a modest request. – the king smiled.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6A713C2-46A0-EE7F-5710-D6130D5E3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863" y="2428172"/>
            <a:ext cx="35766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Price of the chess=1+2+2</a:t>
            </a:r>
            <a:r>
              <a:rPr lang="hu-HU" altLang="hu-HU" sz="1600" b="1" baseline="30000"/>
              <a:t>2</a:t>
            </a:r>
            <a:r>
              <a:rPr lang="hu-HU" altLang="hu-HU" sz="1600" b="1"/>
              <a:t>+…+2</a:t>
            </a:r>
            <a:r>
              <a:rPr lang="hu-HU" altLang="hu-HU" sz="1600" b="1" baseline="30000"/>
              <a:t>63</a:t>
            </a:r>
            <a:endParaRPr lang="hu-HU" altLang="hu-HU" sz="1600" b="1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B22268A-E4BF-8333-34BB-9F7786D4A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3105150"/>
            <a:ext cx="106330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If the lender just doubles his 1$ over 63 years : </a:t>
            </a:r>
            <a:r>
              <a:rPr lang="hu-HU" altLang="hu-HU" sz="1600" b="1"/>
              <a:t>2</a:t>
            </a:r>
            <a:r>
              <a:rPr lang="hu-HU" altLang="hu-HU" sz="1600" b="1" baseline="30000"/>
              <a:t>63</a:t>
            </a:r>
            <a:r>
              <a:rPr lang="hu-HU" altLang="hu-HU" sz="1600" b="1"/>
              <a:t>= 9 223 372 036 854 775 808 =9,2*10</a:t>
            </a:r>
            <a:r>
              <a:rPr lang="hu-HU" altLang="hu-HU" sz="1600" b="1" baseline="30000"/>
              <a:t>18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A424B63-F0E2-A9B2-2651-35FC5BA2F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045" y="3641100"/>
            <a:ext cx="94332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In evidence, this is impossible; however illustrates the strong wealth concentration effect of lending. 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8AEB7C1C-AA71-AAA5-9D85-23A012B5E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4799013"/>
            <a:ext cx="9005888" cy="1366837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indent="2698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hu-HU" altLang="hu-H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PROPOSITION</a:t>
            </a:r>
            <a:endParaRPr lang="hu-HU" altLang="hu-H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If the State is indebted toward private agents, the</a:t>
            </a: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n banknotes (bank’s debt enforcable in terms of high powered money)</a:t>
            </a: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issued by these </a:t>
            </a: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private agents necessarily become money; the state </a:t>
            </a:r>
            <a:r>
              <a:rPr lang="en-US" altLang="hu-HU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de facto</a:t>
            </a: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looses its money power.</a:t>
            </a:r>
            <a:endParaRPr lang="hu-HU" altLang="hu-H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8" name="Szövegdoboz 10">
            <a:extLst>
              <a:ext uri="{FF2B5EF4-FFF2-40B4-BE49-F238E27FC236}">
                <a16:creationId xmlns:a16="http://schemas.microsoft.com/office/drawing/2014/main" id="{447B0949-FC9C-11FF-BC2E-CB19D7021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25" y="371222"/>
            <a:ext cx="18785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Profit of lending</a:t>
            </a:r>
            <a:endParaRPr lang="hu-HU" altLang="hu-HU" sz="1600" b="1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11BBBA90-045C-23E7-99F1-5C70D89D6CB7}"/>
              </a:ext>
            </a:extLst>
          </p:cNvPr>
          <p:cNvCxnSpPr/>
          <p:nvPr/>
        </p:nvCxnSpPr>
        <p:spPr>
          <a:xfrm>
            <a:off x="911225" y="4149725"/>
            <a:ext cx="10571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9D45096-4019-B631-4533-CADB46303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613" y="5722938"/>
            <a:ext cx="158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Because …</a:t>
            </a:r>
          </a:p>
        </p:txBody>
      </p:sp>
      <p:sp>
        <p:nvSpPr>
          <p:cNvPr id="14" name="Szövegdoboz 3">
            <a:extLst>
              <a:ext uri="{FF2B5EF4-FFF2-40B4-BE49-F238E27FC236}">
                <a16:creationId xmlns:a16="http://schemas.microsoft.com/office/drawing/2014/main" id="{62B8A4AB-56C7-853E-5390-1A98A7E17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631" y="4288555"/>
            <a:ext cx="80927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End of pure gold money system, birth of private banks : banknote and lending</a:t>
            </a:r>
            <a:endParaRPr lang="hu-HU" altLang="hu-HU" sz="1600" b="1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4763B6D-D34B-E680-D731-0B49A76F5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0" y="4403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3554" name="Dia számának helye 1">
            <a:extLst>
              <a:ext uri="{FF2B5EF4-FFF2-40B4-BE49-F238E27FC236}">
                <a16:creationId xmlns:a16="http://schemas.microsoft.com/office/drawing/2014/main" id="{C3A94A5E-86C5-D15B-B015-B5AF0C89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0413" y="6183313"/>
            <a:ext cx="661987" cy="538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7FB7B0-562E-4C21-9CE9-11F40313C59E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hu-HU" altLang="hu-HU" sz="1400"/>
          </a:p>
        </p:txBody>
      </p:sp>
      <p:sp>
        <p:nvSpPr>
          <p:cNvPr id="23555" name="Szövegdoboz 3">
            <a:extLst>
              <a:ext uri="{FF2B5EF4-FFF2-40B4-BE49-F238E27FC236}">
                <a16:creationId xmlns:a16="http://schemas.microsoft.com/office/drawing/2014/main" id="{CEA7C8F1-BF84-4327-FE5B-29FDD1415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57" y="309563"/>
            <a:ext cx="2952031" cy="35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 err="1"/>
              <a:t>Pure gold money system</a:t>
            </a:r>
            <a:endParaRPr lang="hu-HU" altLang="hu-HU" sz="1600" b="1"/>
          </a:p>
        </p:txBody>
      </p:sp>
      <p:sp>
        <p:nvSpPr>
          <p:cNvPr id="23556" name="Szövegdoboz 16">
            <a:extLst>
              <a:ext uri="{FF2B5EF4-FFF2-40B4-BE49-F238E27FC236}">
                <a16:creationId xmlns:a16="http://schemas.microsoft.com/office/drawing/2014/main" id="{F5ACECF1-49BD-8B7C-2CA8-B5A90117F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" y="694655"/>
            <a:ext cx="25558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err="1"/>
              <a:t>Ruler (state)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err="1"/>
              <a:t>high powered money</a:t>
            </a:r>
            <a:endParaRPr lang="hu-HU" altLang="hu-HU" sz="1600" b="1"/>
          </a:p>
        </p:txBody>
      </p:sp>
      <p:pic>
        <p:nvPicPr>
          <p:cNvPr id="23557" name="Kép 3">
            <a:extLst>
              <a:ext uri="{FF2B5EF4-FFF2-40B4-BE49-F238E27FC236}">
                <a16:creationId xmlns:a16="http://schemas.microsoft.com/office/drawing/2014/main" id="{C95D7917-5199-489D-65BC-3573F283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64" y="1414770"/>
            <a:ext cx="614486" cy="61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Szövegdoboz 6">
            <a:extLst>
              <a:ext uri="{FF2B5EF4-FFF2-40B4-BE49-F238E27FC236}">
                <a16:creationId xmlns:a16="http://schemas.microsoft.com/office/drawing/2014/main" id="{06479AD0-0C2B-79DB-3B53-9AF97202B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0" y="694655"/>
            <a:ext cx="36210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err="1"/>
              <a:t>Lender</a:t>
            </a:r>
            <a:endParaRPr lang="hu-HU" altLang="hu-HU" sz="1600" b="1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err="1"/>
              <a:t>private debt → private money</a:t>
            </a:r>
            <a:endParaRPr lang="hu-HU" altLang="hu-HU" sz="1600" b="1"/>
          </a:p>
        </p:txBody>
      </p:sp>
      <p:sp>
        <p:nvSpPr>
          <p:cNvPr id="26631" name="Szövegdoboz 7">
            <a:extLst>
              <a:ext uri="{FF2B5EF4-FFF2-40B4-BE49-F238E27FC236}">
                <a16:creationId xmlns:a16="http://schemas.microsoft.com/office/drawing/2014/main" id="{E4C3E6A6-386F-FA56-7F17-AB98D9B09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832" y="1373187"/>
            <a:ext cx="1016000" cy="542926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80$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hu-HU" altLang="hu-HU" sz="1400" i="1" err="1">
                <a:latin typeface="Brush Script MT" panose="03060802040406070304" pitchFamily="66" charset="0"/>
                <a:cs typeface="Times New Roman" panose="02020603050405020304" pitchFamily="18" charset="0"/>
              </a:rPr>
              <a:t>Rotschild</a:t>
            </a:r>
            <a:endParaRPr lang="hu-HU" altLang="hu-HU" sz="1400"/>
          </a:p>
        </p:txBody>
      </p:sp>
      <p:sp>
        <p:nvSpPr>
          <p:cNvPr id="26632" name="Szövegdoboz 8">
            <a:extLst>
              <a:ext uri="{FF2B5EF4-FFF2-40B4-BE49-F238E27FC236}">
                <a16:creationId xmlns:a16="http://schemas.microsoft.com/office/drawing/2014/main" id="{67030BBB-63B8-94A4-E0D1-45EF1A61A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1362075"/>
            <a:ext cx="4333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/>
              <a:t>+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2145EC1-D1A5-D0B3-E9C9-39F29E98E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9363" y="641350"/>
            <a:ext cx="38909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>
                <a:solidFill>
                  <a:srgbClr val="FF0000"/>
                </a:solidFill>
              </a:rPr>
              <a:t>PRIVATE PROBLEM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FF0000"/>
                </a:solidFill>
              </a:rPr>
              <a:t>Fractional reserve – often bankrupcies</a:t>
            </a:r>
          </a:p>
        </p:txBody>
      </p:sp>
      <p:sp>
        <p:nvSpPr>
          <p:cNvPr id="26634" name="Szövegdoboz 10">
            <a:extLst>
              <a:ext uri="{FF2B5EF4-FFF2-40B4-BE49-F238E27FC236}">
                <a16:creationId xmlns:a16="http://schemas.microsoft.com/office/drawing/2014/main" id="{2D304645-DDF1-00A4-1B61-F3E8BCD1A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2100263"/>
            <a:ext cx="1373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Solution:</a:t>
            </a:r>
            <a:r>
              <a:rPr lang="hu-HU" altLang="hu-HU" sz="1800"/>
              <a:t> </a:t>
            </a:r>
          </a:p>
        </p:txBody>
      </p:sp>
      <p:sp>
        <p:nvSpPr>
          <p:cNvPr id="26635" name="Szövegdoboz 3">
            <a:extLst>
              <a:ext uri="{FF2B5EF4-FFF2-40B4-BE49-F238E27FC236}">
                <a16:creationId xmlns:a16="http://schemas.microsoft.com/office/drawing/2014/main" id="{6A123447-882C-96EB-20EE-625234756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" y="3284538"/>
            <a:ext cx="4357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3. Gold standard monetary system</a:t>
            </a:r>
            <a:endParaRPr lang="hu-HU" altLang="hu-HU" sz="1800" b="1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B40C786-C1A2-6755-BACF-485D293CC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" y="3573463"/>
            <a:ext cx="6489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The private bank of privat banks disguised as national bank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85E54CFC-1E75-56C1-FF13-C6734CACB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613" y="5805488"/>
            <a:ext cx="1620837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8" name="Téglalap 15">
            <a:extLst>
              <a:ext uri="{FF2B5EF4-FFF2-40B4-BE49-F238E27FC236}">
                <a16:creationId xmlns:a16="http://schemas.microsoft.com/office/drawing/2014/main" id="{D8040C66-0DA6-D1E4-3748-1D6CBB3D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413" y="4652963"/>
            <a:ext cx="4464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u-HU" sz="1600"/>
              <a:t>1791-1811: First Bank of the United States; </a:t>
            </a:r>
            <a:endParaRPr lang="hu-HU" altLang="hu-HU" sz="16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hu-HU" sz="1600"/>
              <a:t>1816-1836: Second Bank of the United States; </a:t>
            </a:r>
            <a:endParaRPr lang="hu-HU" altLang="hu-HU" sz="16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hu-HU" sz="1600"/>
              <a:t>1913-: </a:t>
            </a:r>
            <a:r>
              <a:rPr lang="en-US" altLang="hu-HU" sz="1600" b="1"/>
              <a:t>Federal Reserve System</a:t>
            </a:r>
            <a:endParaRPr lang="hu-HU" altLang="hu-HU" sz="1600" b="1"/>
          </a:p>
        </p:txBody>
      </p:sp>
      <p:pic>
        <p:nvPicPr>
          <p:cNvPr id="26639" name="Picture 2" descr="Fájl:Flag of the United States.svg – Wikipédia">
            <a:extLst>
              <a:ext uri="{FF2B5EF4-FFF2-40B4-BE49-F238E27FC236}">
                <a16:creationId xmlns:a16="http://schemas.microsoft.com/office/drawing/2014/main" id="{91F0379B-0E3D-017C-0B83-49F7645C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925" y="4724400"/>
            <a:ext cx="13589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0" name="Téglalap 16">
            <a:extLst>
              <a:ext uri="{FF2B5EF4-FFF2-40B4-BE49-F238E27FC236}">
                <a16:creationId xmlns:a16="http://schemas.microsoft.com/office/drawing/2014/main" id="{C9FDFEC6-D5D3-110F-D3A6-AC99FB18C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4149725"/>
            <a:ext cx="3079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u-HU" sz="1600"/>
              <a:t>1694-: Bank of England</a:t>
            </a:r>
            <a:endParaRPr lang="hu-HU" altLang="hu-HU" sz="1600"/>
          </a:p>
        </p:txBody>
      </p:sp>
      <p:sp>
        <p:nvSpPr>
          <p:cNvPr id="19" name="Jobbra nyíl 18">
            <a:extLst>
              <a:ext uri="{FF2B5EF4-FFF2-40B4-BE49-F238E27FC236}">
                <a16:creationId xmlns:a16="http://schemas.microsoft.com/office/drawing/2014/main" id="{258A4665-F427-62EB-C4C5-F9DA45BF98CD}"/>
              </a:ext>
            </a:extLst>
          </p:cNvPr>
          <p:cNvSpPr/>
          <p:nvPr/>
        </p:nvSpPr>
        <p:spPr>
          <a:xfrm rot="5400000">
            <a:off x="9237663" y="1216025"/>
            <a:ext cx="287338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B08FBB0-F706-4263-3913-421624A7B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0" y="1531938"/>
            <a:ext cx="53467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>
                <a:solidFill>
                  <a:srgbClr val="FF0000"/>
                </a:solidFill>
              </a:rPr>
              <a:t>SOCIAL PROBLEM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FF0000"/>
                </a:solidFill>
              </a:rPr>
              <a:t>bank is insolvent = bank’s debt disappears = money disappears → monetary economy stops well-functioning</a:t>
            </a:r>
          </a:p>
        </p:txBody>
      </p:sp>
      <p:sp>
        <p:nvSpPr>
          <p:cNvPr id="26643" name="Szövegdoboz 17">
            <a:extLst>
              <a:ext uri="{FF2B5EF4-FFF2-40B4-BE49-F238E27FC236}">
                <a16:creationId xmlns:a16="http://schemas.microsoft.com/office/drawing/2014/main" id="{12A22D2B-1042-D2C8-2AED-78C597742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025" y="2454275"/>
            <a:ext cx="11022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AutoNum type="alphaUcPeriod"/>
            </a:pPr>
            <a:r>
              <a:rPr lang="hu-HU" altLang="hu-HU" sz="1600" b="1">
                <a:solidFill>
                  <a:srgbClr val="0000FF"/>
                </a:solidFill>
              </a:rPr>
              <a:t>SOLUTION IN THE INTEREST OF THE COMMUNITY: exclusive and unlimited money power for the public, where money is not linked to anything (ex. precious metal).</a:t>
            </a:r>
          </a:p>
          <a:p>
            <a:pPr>
              <a:spcBef>
                <a:spcPct val="0"/>
              </a:spcBef>
              <a:buFontTx/>
              <a:buAutoNum type="alphaUcPeriod"/>
            </a:pPr>
            <a:r>
              <a:rPr lang="hu-HU" altLang="hu-HU" sz="1600" b="1">
                <a:solidFill>
                  <a:srgbClr val="0000FF"/>
                </a:solidFill>
              </a:rPr>
              <a:t>SOLUTION  IN THE INTEREST OF PRIVATE BANKERS: Gold standard monetary system</a:t>
            </a:r>
          </a:p>
        </p:txBody>
      </p:sp>
      <p:sp>
        <p:nvSpPr>
          <p:cNvPr id="22" name="Jobbra nyíl 21">
            <a:extLst>
              <a:ext uri="{FF2B5EF4-FFF2-40B4-BE49-F238E27FC236}">
                <a16:creationId xmlns:a16="http://schemas.microsoft.com/office/drawing/2014/main" id="{0457B7C8-33A6-5B19-C8D3-0CA58E4133EA}"/>
              </a:ext>
            </a:extLst>
          </p:cNvPr>
          <p:cNvSpPr/>
          <p:nvPr/>
        </p:nvSpPr>
        <p:spPr>
          <a:xfrm>
            <a:off x="1885950" y="5949950"/>
            <a:ext cx="433388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pic>
        <p:nvPicPr>
          <p:cNvPr id="26645" name="Kép 3">
            <a:extLst>
              <a:ext uri="{FF2B5EF4-FFF2-40B4-BE49-F238E27FC236}">
                <a16:creationId xmlns:a16="http://schemas.microsoft.com/office/drawing/2014/main" id="{BC23B2BC-EC49-3CA5-BE52-B00259F09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575" y="5732463"/>
            <a:ext cx="7223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6" name="Picture 4" descr="Anglia zászlajai: színek és képek - Flags-World">
            <a:extLst>
              <a:ext uri="{FF2B5EF4-FFF2-40B4-BE49-F238E27FC236}">
                <a16:creationId xmlns:a16="http://schemas.microsoft.com/office/drawing/2014/main" id="{1D738A39-0A8C-DC71-E6F4-A1A6A21B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88" y="3933825"/>
            <a:ext cx="1322387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7" name="Téglalap 23">
            <a:extLst>
              <a:ext uri="{FF2B5EF4-FFF2-40B4-BE49-F238E27FC236}">
                <a16:creationId xmlns:a16="http://schemas.microsoft.com/office/drawing/2014/main" id="{BB55AEAB-5380-EA80-8F8B-119B30365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5445125"/>
            <a:ext cx="4425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Right to issue paper money backed by gold</a:t>
            </a:r>
          </a:p>
        </p:txBody>
      </p:sp>
      <p:sp>
        <p:nvSpPr>
          <p:cNvPr id="27" name="Jobbra nyíl 26">
            <a:extLst>
              <a:ext uri="{FF2B5EF4-FFF2-40B4-BE49-F238E27FC236}">
                <a16:creationId xmlns:a16="http://schemas.microsoft.com/office/drawing/2014/main" id="{C1066CD4-5521-6731-A663-76A92A0F3154}"/>
              </a:ext>
            </a:extLst>
          </p:cNvPr>
          <p:cNvSpPr/>
          <p:nvPr/>
        </p:nvSpPr>
        <p:spPr>
          <a:xfrm>
            <a:off x="6145213" y="4697413"/>
            <a:ext cx="585787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DACB415-6E14-C3F8-F506-6DC7A6EBB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325" y="5346700"/>
            <a:ext cx="543401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 </a:t>
            </a:r>
            <a:r>
              <a:rPr lang="hu-HU" altLang="hu-HU" sz="1600" b="1"/>
              <a:t>exclusive</a:t>
            </a:r>
            <a:r>
              <a:rPr lang="hu-HU" altLang="hu-HU" sz="1600"/>
              <a:t> right to issue paper money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600"/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600"/>
          </a:p>
          <a:p>
            <a:pPr algn="ctr">
              <a:spcBef>
                <a:spcPct val="0"/>
              </a:spcBef>
              <a:buFontTx/>
              <a:buNone/>
            </a:pPr>
            <a:endParaRPr lang="hu-HU" altLang="hu-HU" sz="1600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/>
              <a:t>Not allowed to lend to the government </a:t>
            </a:r>
            <a:r>
              <a:rPr lang="hu-HU" altLang="hu-HU" sz="1600"/>
              <a:t>(as a main rule) </a:t>
            </a:r>
            <a:endParaRPr lang="hu-HU" altLang="hu-HU" sz="1600" b="1"/>
          </a:p>
        </p:txBody>
      </p:sp>
      <p:sp>
        <p:nvSpPr>
          <p:cNvPr id="26650" name="Téglalap 24">
            <a:extLst>
              <a:ext uri="{FF2B5EF4-FFF2-40B4-BE49-F238E27FC236}">
                <a16:creationId xmlns:a16="http://schemas.microsoft.com/office/drawing/2014/main" id="{39F26981-693B-4453-BE55-FD49FB10F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" y="6524625"/>
            <a:ext cx="3186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/>
              <a:t>main lender of the government</a:t>
            </a:r>
          </a:p>
        </p:txBody>
      </p:sp>
      <p:sp>
        <p:nvSpPr>
          <p:cNvPr id="30" name="Szövegdoboz 6">
            <a:extLst>
              <a:ext uri="{FF2B5EF4-FFF2-40B4-BE49-F238E27FC236}">
                <a16:creationId xmlns:a16="http://schemas.microsoft.com/office/drawing/2014/main" id="{813C4FE1-4F60-BFE1-0A40-77D9A609D67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16833" y="4449"/>
            <a:ext cx="55403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6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58F03037-2B40-A3C0-F048-B80B75D3E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768" y="3311071"/>
            <a:ext cx="2795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/>
              <a:t>4. Two tier banking system</a:t>
            </a:r>
            <a:endParaRPr lang="hu-HU" altLang="hu-HU" sz="1600" b="1"/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err="1"/>
              <a:t>Central Bank</a:t>
            </a:r>
            <a:endParaRPr lang="hu-HU" altLang="hu-HU" sz="160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559B7A4-4DEA-6C9A-31A8-75D92F3AF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838825"/>
            <a:ext cx="52498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1971 Bretton Woods: $ is not linked to gold anymore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F8F2FA4E-1C85-6A37-D5C7-EBA7FE992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4011613"/>
            <a:ext cx="4105275" cy="830262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hu-HU" sz="1600"/>
              <a:t>As they exist today, the role of central banks is to maintain the "financial stability" of the private banking system.</a:t>
            </a:r>
            <a:endParaRPr lang="hu-HU" altLang="hu-HU" sz="1600"/>
          </a:p>
        </p:txBody>
      </p:sp>
      <p:pic>
        <p:nvPicPr>
          <p:cNvPr id="32" name="Picture 23" descr="Fertőző megbetegedések laborvizsgálata - Medicover">
            <a:extLst>
              <a:ext uri="{FF2B5EF4-FFF2-40B4-BE49-F238E27FC236}">
                <a16:creationId xmlns:a16="http://schemas.microsoft.com/office/drawing/2014/main" id="{174212FF-46D6-1784-609F-3968DFA92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75950" y="2997200"/>
            <a:ext cx="136842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Jobbra nyíl 33">
            <a:extLst>
              <a:ext uri="{FF2B5EF4-FFF2-40B4-BE49-F238E27FC236}">
                <a16:creationId xmlns:a16="http://schemas.microsoft.com/office/drawing/2014/main" id="{336D75CF-5CB7-363F-D9EE-3E7B36F83179}"/>
              </a:ext>
            </a:extLst>
          </p:cNvPr>
          <p:cNvSpPr/>
          <p:nvPr/>
        </p:nvSpPr>
        <p:spPr>
          <a:xfrm>
            <a:off x="11582400" y="4149725"/>
            <a:ext cx="587375" cy="2630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191297A-4642-3816-899A-7280769E6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0" y="4403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2EC6361-C9D1-7CBC-3663-DF9CE9CB5BCE}"/>
              </a:ext>
            </a:extLst>
          </p:cNvPr>
          <p:cNvSpPr/>
          <p:nvPr/>
        </p:nvSpPr>
        <p:spPr>
          <a:xfrm>
            <a:off x="835025" y="2454275"/>
            <a:ext cx="10747375" cy="522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/>
      <p:bldP spid="26631" grpId="0" animBg="1"/>
      <p:bldP spid="26632" grpId="0"/>
      <p:bldP spid="10" grpId="0"/>
      <p:bldP spid="26634" grpId="0"/>
      <p:bldP spid="26635" grpId="0"/>
      <p:bldP spid="13" grpId="0"/>
      <p:bldP spid="26638" grpId="0"/>
      <p:bldP spid="26640" grpId="0"/>
      <p:bldP spid="19" grpId="0" animBg="1"/>
      <p:bldP spid="20" grpId="0"/>
      <p:bldP spid="22" grpId="0" animBg="1"/>
      <p:bldP spid="26647" grpId="0"/>
      <p:bldP spid="27" grpId="0" animBg="1"/>
      <p:bldP spid="28" grpId="0"/>
      <p:bldP spid="26650" grpId="0"/>
      <p:bldP spid="30" grpId="0"/>
      <p:bldP spid="2" grpId="0"/>
      <p:bldP spid="3" grpId="0"/>
      <p:bldP spid="31" grpId="0" animBg="1"/>
      <p:bldP spid="3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578" name="Dia számának helye 1">
            <a:extLst>
              <a:ext uri="{FF2B5EF4-FFF2-40B4-BE49-F238E27FC236}">
                <a16:creationId xmlns:a16="http://schemas.microsoft.com/office/drawing/2014/main" id="{442A40A0-5755-0DD9-171E-9308B465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E518C9-D207-4022-A862-A21390328F32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hu-HU" altLang="hu-HU" sz="1400"/>
          </a:p>
        </p:txBody>
      </p:sp>
      <p:sp>
        <p:nvSpPr>
          <p:cNvPr id="24579" name="Téglalap 16">
            <a:extLst>
              <a:ext uri="{FF2B5EF4-FFF2-40B4-BE49-F238E27FC236}">
                <a16:creationId xmlns:a16="http://schemas.microsoft.com/office/drawing/2014/main" id="{B6FDE7A2-A3C3-8CFF-A6A6-BC1EF736A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27" y="323945"/>
            <a:ext cx="104818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 err="1"/>
              <a:t>Parallels: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    pure gold money system   –              gold standard                      –    modern private credit money system</a:t>
            </a:r>
            <a:endParaRPr lang="hu-HU" altLang="hu-HU" sz="1600" b="1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A5514B5-2C46-A988-DC4D-D529A1658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8213" y="1196107"/>
            <a:ext cx="7223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Jobbra nyíl 4">
            <a:extLst>
              <a:ext uri="{FF2B5EF4-FFF2-40B4-BE49-F238E27FC236}">
                <a16:creationId xmlns:a16="http://schemas.microsoft.com/office/drawing/2014/main" id="{50DFC449-01D7-DB6F-1DF7-9358DF62D8F7}"/>
              </a:ext>
            </a:extLst>
          </p:cNvPr>
          <p:cNvSpPr/>
          <p:nvPr/>
        </p:nvSpPr>
        <p:spPr>
          <a:xfrm>
            <a:off x="3216275" y="1326158"/>
            <a:ext cx="519113" cy="374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5F5C5181-193D-F016-E5BA-736B3AA24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3267075"/>
            <a:ext cx="971550" cy="5222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80$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hu-HU" altLang="hu-HU" sz="1400" i="1">
                <a:latin typeface="Brush Script MT" panose="03060802040406070304" pitchFamily="66" charset="0"/>
                <a:cs typeface="Times New Roman" panose="02020603050405020304" pitchFamily="18" charset="0"/>
              </a:rPr>
              <a:t>Rotschild</a:t>
            </a:r>
            <a:endParaRPr lang="hu-HU" altLang="hu-HU" sz="1400"/>
          </a:p>
        </p:txBody>
      </p:sp>
      <p:pic>
        <p:nvPicPr>
          <p:cNvPr id="8" name="Kép 3">
            <a:extLst>
              <a:ext uri="{FF2B5EF4-FFF2-40B4-BE49-F238E27FC236}">
                <a16:creationId xmlns:a16="http://schemas.microsoft.com/office/drawing/2014/main" id="{0C8C6E70-DC01-E786-F743-13F9C422A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875" y="1196107"/>
            <a:ext cx="7223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7880E8F-E397-B8D7-FE17-A28697672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2625" y="1213570"/>
            <a:ext cx="1620838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116CD6E-05EC-B7C2-8846-84BF9D8C2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475" y="2276475"/>
            <a:ext cx="1620838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Jobbra nyíl 11">
            <a:extLst>
              <a:ext uri="{FF2B5EF4-FFF2-40B4-BE49-F238E27FC236}">
                <a16:creationId xmlns:a16="http://schemas.microsoft.com/office/drawing/2014/main" id="{C58F3D53-029F-EF79-07D9-42908F9E124B}"/>
              </a:ext>
            </a:extLst>
          </p:cNvPr>
          <p:cNvSpPr/>
          <p:nvPr/>
        </p:nvSpPr>
        <p:spPr>
          <a:xfrm>
            <a:off x="144463" y="1412875"/>
            <a:ext cx="585787" cy="2630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C9AA971-28C5-FEAD-F1F4-BA6377A7A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2885182"/>
            <a:ext cx="26273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Money of account created by the commercial bank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/>
              <a:t>Deposit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DAC71CE-00CB-BBC3-E7A1-EE9B2B4AF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775" y="1208931"/>
            <a:ext cx="28749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Money of account created by the central bank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 err="1"/>
              <a:t>Reserve</a:t>
            </a:r>
            <a:endParaRPr lang="hu-HU" altLang="hu-HU" sz="1800" b="1"/>
          </a:p>
        </p:txBody>
      </p:sp>
      <p:sp>
        <p:nvSpPr>
          <p:cNvPr id="24589" name="Szövegdoboz 57">
            <a:extLst>
              <a:ext uri="{FF2B5EF4-FFF2-40B4-BE49-F238E27FC236}">
                <a16:creationId xmlns:a16="http://schemas.microsoft.com/office/drawing/2014/main" id="{8BC7E02A-16E2-0057-33D1-7CED2E9E7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1198712"/>
            <a:ext cx="1876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high powered money</a:t>
            </a:r>
          </a:p>
        </p:txBody>
      </p:sp>
      <p:sp>
        <p:nvSpPr>
          <p:cNvPr id="24590" name="Szövegdoboz 6">
            <a:extLst>
              <a:ext uri="{FF2B5EF4-FFF2-40B4-BE49-F238E27FC236}">
                <a16:creationId xmlns:a16="http://schemas.microsoft.com/office/drawing/2014/main" id="{BA7083BA-A643-6EC7-D97B-48EC0169B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3348038"/>
            <a:ext cx="1584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private debt</a:t>
            </a:r>
          </a:p>
        </p:txBody>
      </p:sp>
      <p:sp>
        <p:nvSpPr>
          <p:cNvPr id="17" name="Jobbra nyíl 16">
            <a:extLst>
              <a:ext uri="{FF2B5EF4-FFF2-40B4-BE49-F238E27FC236}">
                <a16:creationId xmlns:a16="http://schemas.microsoft.com/office/drawing/2014/main" id="{214468DB-9F02-CFC4-1F39-CF9497C454DD}"/>
              </a:ext>
            </a:extLst>
          </p:cNvPr>
          <p:cNvSpPr/>
          <p:nvPr/>
        </p:nvSpPr>
        <p:spPr>
          <a:xfrm>
            <a:off x="4224338" y="2852738"/>
            <a:ext cx="519112" cy="374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18" name="Jobbra nyíl 17">
            <a:extLst>
              <a:ext uri="{FF2B5EF4-FFF2-40B4-BE49-F238E27FC236}">
                <a16:creationId xmlns:a16="http://schemas.microsoft.com/office/drawing/2014/main" id="{23F53FFB-0CBC-AF3D-FC4B-F62610E8AE9C}"/>
              </a:ext>
            </a:extLst>
          </p:cNvPr>
          <p:cNvSpPr/>
          <p:nvPr/>
        </p:nvSpPr>
        <p:spPr>
          <a:xfrm>
            <a:off x="5951538" y="1326158"/>
            <a:ext cx="520700" cy="374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24593" name="Szövegdoboz 6">
            <a:extLst>
              <a:ext uri="{FF2B5EF4-FFF2-40B4-BE49-F238E27FC236}">
                <a16:creationId xmlns:a16="http://schemas.microsoft.com/office/drawing/2014/main" id="{961F66A2-CC26-F14E-CE71-AB7AFD96F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75" y="3070225"/>
            <a:ext cx="2197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private debt disguised as public</a:t>
            </a:r>
          </a:p>
        </p:txBody>
      </p:sp>
      <p:sp>
        <p:nvSpPr>
          <p:cNvPr id="24594" name="Szövegdoboz 19">
            <a:extLst>
              <a:ext uri="{FF2B5EF4-FFF2-40B4-BE49-F238E27FC236}">
                <a16:creationId xmlns:a16="http://schemas.microsoft.com/office/drawing/2014/main" id="{D8AC4E5C-03CE-7F33-30B2-0576208C4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238" y="1223963"/>
            <a:ext cx="333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2400"/>
              <a:t>+</a:t>
            </a:r>
          </a:p>
        </p:txBody>
      </p: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18B2CAE9-4777-6C8E-C4E0-7333B468C645}"/>
              </a:ext>
            </a:extLst>
          </p:cNvPr>
          <p:cNvCxnSpPr/>
          <p:nvPr/>
        </p:nvCxnSpPr>
        <p:spPr>
          <a:xfrm>
            <a:off x="6656388" y="1043856"/>
            <a:ext cx="15875" cy="389731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AC56C2-4DDC-9ED4-7954-4E6D91095DE5}"/>
              </a:ext>
            </a:extLst>
          </p:cNvPr>
          <p:cNvCxnSpPr/>
          <p:nvPr/>
        </p:nvCxnSpPr>
        <p:spPr>
          <a:xfrm>
            <a:off x="3000375" y="1042268"/>
            <a:ext cx="15875" cy="389890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7" name="Téglalap 23">
            <a:extLst>
              <a:ext uri="{FF2B5EF4-FFF2-40B4-BE49-F238E27FC236}">
                <a16:creationId xmlns:a16="http://schemas.microsoft.com/office/drawing/2014/main" id="{CA41198D-7843-7FF1-E362-C065481D0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5075336"/>
            <a:ext cx="2424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1971 Bretton Woods -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3B7661D1-911E-B102-BF28-3C0B58465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0" y="4462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14" grpId="0"/>
      <p:bldP spid="17" grpId="0" animBg="1"/>
      <p:bldP spid="18" grpId="0" animBg="1"/>
      <p:bldP spid="2459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825E537-1999-56B2-5D66-02A376E54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2324685"/>
            <a:ext cx="28606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 err="1"/>
              <a:t>Two tier banking system</a:t>
            </a:r>
            <a:endParaRPr lang="hu-HU" altLang="hu-HU" sz="1800" b="1"/>
          </a:p>
        </p:txBody>
      </p:sp>
      <p:sp>
        <p:nvSpPr>
          <p:cNvPr id="10" name="Line 3">
            <a:extLst>
              <a:ext uri="{FF2B5EF4-FFF2-40B4-BE49-F238E27FC236}">
                <a16:creationId xmlns:a16="http://schemas.microsoft.com/office/drawing/2014/main" id="{8D63108E-059E-79F7-304F-1491F01F2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981075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127D5978-8C22-91F8-79E2-5C5655751A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2565400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63CE0740-515E-92E9-B475-E7A5C83F70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4437063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3DB38DD9-1571-E739-5416-EC3893B973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98107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5607" name="Line 7">
            <a:extLst>
              <a:ext uri="{FF2B5EF4-FFF2-40B4-BE49-F238E27FC236}">
                <a16:creationId xmlns:a16="http://schemas.microsoft.com/office/drawing/2014/main" id="{08C92D4F-7D7F-2264-8C20-722D35EE63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2565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5608" name="Line 8">
            <a:extLst>
              <a:ext uri="{FF2B5EF4-FFF2-40B4-BE49-F238E27FC236}">
                <a16:creationId xmlns:a16="http://schemas.microsoft.com/office/drawing/2014/main" id="{D1C7774D-C219-F6A6-2126-EFA271941F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443706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100409A3-D87C-A73A-FECD-EB4691507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620713"/>
            <a:ext cx="149225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Central bank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82698A4F-5CAC-5AA6-C221-2B19D9CF3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133600"/>
            <a:ext cx="20955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Commercial banks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68D326ED-13E7-E11B-557E-3BA34EEC7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525" y="4067175"/>
            <a:ext cx="19288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Non bank agents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3B539CA3-90D6-D275-32CC-B6814EA17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4437063"/>
            <a:ext cx="792163" cy="79216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Loan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(debt)</a:t>
            </a:r>
          </a:p>
        </p:txBody>
      </p:sp>
      <p:sp>
        <p:nvSpPr>
          <p:cNvPr id="20495" name="Rectangle 17">
            <a:extLst>
              <a:ext uri="{FF2B5EF4-FFF2-40B4-BE49-F238E27FC236}">
                <a16:creationId xmlns:a16="http://schemas.microsoft.com/office/drawing/2014/main" id="{4200924D-22F9-4502-12A3-F95BDF9DF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2565400"/>
            <a:ext cx="792163" cy="431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LB</a:t>
            </a:r>
          </a:p>
        </p:txBody>
      </p:sp>
      <p:sp>
        <p:nvSpPr>
          <p:cNvPr id="20496" name="AutoShape 18">
            <a:extLst>
              <a:ext uri="{FF2B5EF4-FFF2-40B4-BE49-F238E27FC236}">
                <a16:creationId xmlns:a16="http://schemas.microsoft.com/office/drawing/2014/main" id="{DA5D5B02-9DC6-C945-2BE5-C5414D10398C}"/>
              </a:ext>
            </a:extLst>
          </p:cNvPr>
          <p:cNvSpPr/>
          <p:nvPr/>
        </p:nvSpPr>
        <p:spPr bwMode="auto">
          <a:xfrm>
            <a:off x="4151313" y="4437063"/>
            <a:ext cx="144462" cy="792162"/>
          </a:xfrm>
          <a:prstGeom prst="leftBrace">
            <a:avLst>
              <a:gd name="adj1" fmla="val 4569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20497" name="Text Box 19">
            <a:extLst>
              <a:ext uri="{FF2B5EF4-FFF2-40B4-BE49-F238E27FC236}">
                <a16:creationId xmlns:a16="http://schemas.microsoft.com/office/drawing/2014/main" id="{53E6A471-6378-7B00-BDC9-A2D4E5FE2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563" y="4581525"/>
            <a:ext cx="23510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MONEY (M)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>
                <a:solidFill>
                  <a:srgbClr val="990000"/>
                </a:solidFill>
              </a:rPr>
              <a:t>Money for non bank agents</a:t>
            </a: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6A73B86A-74D9-6478-9BB0-B631513CB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981075"/>
            <a:ext cx="792162" cy="6477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(claim)</a:t>
            </a:r>
          </a:p>
        </p:txBody>
      </p: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543870E6-6134-2B29-7E1E-F4C702998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3357563"/>
            <a:ext cx="792163" cy="6477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(debt)</a:t>
            </a:r>
          </a:p>
        </p:txBody>
      </p:sp>
      <p:sp>
        <p:nvSpPr>
          <p:cNvPr id="20502" name="Rectangle 22">
            <a:extLst>
              <a:ext uri="{FF2B5EF4-FFF2-40B4-BE49-F238E27FC236}">
                <a16:creationId xmlns:a16="http://schemas.microsoft.com/office/drawing/2014/main" id="{A99D34C2-F2E6-3145-1164-132DB8BDB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1341438"/>
            <a:ext cx="792163" cy="287337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R</a:t>
            </a:r>
          </a:p>
        </p:txBody>
      </p:sp>
      <p:sp>
        <p:nvSpPr>
          <p:cNvPr id="20503" name="Rectangle 23">
            <a:extLst>
              <a:ext uri="{FF2B5EF4-FFF2-40B4-BE49-F238E27FC236}">
                <a16:creationId xmlns:a16="http://schemas.microsoft.com/office/drawing/2014/main" id="{E2F645B8-B611-FBA9-E605-AA8F2A59D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3357563"/>
            <a:ext cx="792162" cy="287337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R</a:t>
            </a:r>
          </a:p>
        </p:txBody>
      </p:sp>
      <p:sp>
        <p:nvSpPr>
          <p:cNvPr id="3" name="AutoShape 24">
            <a:extLst>
              <a:ext uri="{FF2B5EF4-FFF2-40B4-BE49-F238E27FC236}">
                <a16:creationId xmlns:a16="http://schemas.microsoft.com/office/drawing/2014/main" id="{A73AFE4C-106B-1F83-D27B-7EDE8F7F8FF6}"/>
              </a:ext>
            </a:extLst>
          </p:cNvPr>
          <p:cNvSpPr/>
          <p:nvPr/>
        </p:nvSpPr>
        <p:spPr bwMode="auto">
          <a:xfrm>
            <a:off x="6456363" y="981075"/>
            <a:ext cx="144462" cy="647700"/>
          </a:xfrm>
          <a:prstGeom prst="rightBrace">
            <a:avLst>
              <a:gd name="adj1" fmla="val 3736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4" name="Text Box 25">
            <a:extLst>
              <a:ext uri="{FF2B5EF4-FFF2-40B4-BE49-F238E27FC236}">
                <a16:creationId xmlns:a16="http://schemas.microsoft.com/office/drawing/2014/main" id="{BA3EAB63-A976-15F9-A533-6F4613DCE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900113"/>
            <a:ext cx="40449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Monetary base / High powered money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>
                <a:solidFill>
                  <a:srgbClr val="990000"/>
                </a:solidFill>
              </a:rPr>
              <a:t>Money for all economic agents</a:t>
            </a:r>
          </a:p>
        </p:txBody>
      </p:sp>
      <p:sp>
        <p:nvSpPr>
          <p:cNvPr id="25622" name="Rectangle 28">
            <a:extLst>
              <a:ext uri="{FF2B5EF4-FFF2-40B4-BE49-F238E27FC236}">
                <a16:creationId xmlns:a16="http://schemas.microsoft.com/office/drawing/2014/main" id="{CA46C18D-0C22-1E86-12EF-CA55D71F7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257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25623" name="Rectangle 32">
            <a:extLst>
              <a:ext uri="{FF2B5EF4-FFF2-40B4-BE49-F238E27FC236}">
                <a16:creationId xmlns:a16="http://schemas.microsoft.com/office/drawing/2014/main" id="{716B100D-1738-E2B3-52DB-811723387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006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35" name="Text Box 139">
            <a:extLst>
              <a:ext uri="{FF2B5EF4-FFF2-40B4-BE49-F238E27FC236}">
                <a16:creationId xmlns:a16="http://schemas.microsoft.com/office/drawing/2014/main" id="{A7ED36D4-BFC7-3742-324F-E7471381B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2133600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BANK</a:t>
            </a:r>
          </a:p>
        </p:txBody>
      </p:sp>
      <p:sp>
        <p:nvSpPr>
          <p:cNvPr id="36" name="Rectangle 137">
            <a:extLst>
              <a:ext uri="{FF2B5EF4-FFF2-40B4-BE49-F238E27FC236}">
                <a16:creationId xmlns:a16="http://schemas.microsoft.com/office/drawing/2014/main" id="{DA0DF643-4A5E-01F3-8CD1-37D6FEF9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2565400"/>
            <a:ext cx="792163" cy="7921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Loan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(claim)</a:t>
            </a:r>
          </a:p>
        </p:txBody>
      </p:sp>
      <p:sp>
        <p:nvSpPr>
          <p:cNvPr id="37" name="Rectangle 135">
            <a:extLst>
              <a:ext uri="{FF2B5EF4-FFF2-40B4-BE49-F238E27FC236}">
                <a16:creationId xmlns:a16="http://schemas.microsoft.com/office/drawing/2014/main" id="{FFFECE40-14DB-1FDD-6E26-B264CEFCF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2565400"/>
            <a:ext cx="792163" cy="792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Money</a:t>
            </a:r>
          </a:p>
        </p:txBody>
      </p:sp>
      <p:sp>
        <p:nvSpPr>
          <p:cNvPr id="40" name="Rectangle 136">
            <a:extLst>
              <a:ext uri="{FF2B5EF4-FFF2-40B4-BE49-F238E27FC236}">
                <a16:creationId xmlns:a16="http://schemas.microsoft.com/office/drawing/2014/main" id="{F5C44BB0-5BE5-72D7-4B8F-8221FDCA9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4437063"/>
            <a:ext cx="792162" cy="7921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Money</a:t>
            </a:r>
          </a:p>
        </p:txBody>
      </p:sp>
      <p:sp>
        <p:nvSpPr>
          <p:cNvPr id="41" name="Rectangle 135">
            <a:extLst>
              <a:ext uri="{FF2B5EF4-FFF2-40B4-BE49-F238E27FC236}">
                <a16:creationId xmlns:a16="http://schemas.microsoft.com/office/drawing/2014/main" id="{A1CBD170-40F1-CB73-66E2-4D6B5475F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987425"/>
            <a:ext cx="792163" cy="64135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Reserve</a:t>
            </a:r>
          </a:p>
        </p:txBody>
      </p:sp>
      <p:sp>
        <p:nvSpPr>
          <p:cNvPr id="42" name="Rectangle 136">
            <a:extLst>
              <a:ext uri="{FF2B5EF4-FFF2-40B4-BE49-F238E27FC236}">
                <a16:creationId xmlns:a16="http://schemas.microsoft.com/office/drawing/2014/main" id="{1DBE6CE1-C459-C6CC-D201-04C48D83B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464050"/>
            <a:ext cx="792163" cy="792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3" name="Rectangle 135">
            <a:extLst>
              <a:ext uri="{FF2B5EF4-FFF2-40B4-BE49-F238E27FC236}">
                <a16:creationId xmlns:a16="http://schemas.microsoft.com/office/drawing/2014/main" id="{6E2D749C-6DA2-C6CC-52E5-5F4B6A1C9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2589213"/>
            <a:ext cx="792163" cy="7921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4" name="Rectangle 135">
            <a:extLst>
              <a:ext uri="{FF2B5EF4-FFF2-40B4-BE49-F238E27FC236}">
                <a16:creationId xmlns:a16="http://schemas.microsoft.com/office/drawing/2014/main" id="{8808C611-3204-2C33-1ABD-03B46C0EC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763" y="3355975"/>
            <a:ext cx="790575" cy="64135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38E1E7DD-9046-58D5-13B9-7705DB11D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3636963"/>
            <a:ext cx="792162" cy="36036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Cash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7A73E74A-7B08-3F94-1D0B-B7E6BEC78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981075"/>
            <a:ext cx="792163" cy="360363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Cash</a:t>
            </a:r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5ADEB23F-0715-A226-AE01-483230807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2989263"/>
            <a:ext cx="792163" cy="6477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(debt)</a:t>
            </a: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688AC781-E41E-B2ED-2450-54022A422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4437063"/>
            <a:ext cx="792162" cy="36036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Cash</a:t>
            </a:r>
          </a:p>
        </p:txBody>
      </p:sp>
      <p:sp>
        <p:nvSpPr>
          <p:cNvPr id="20494" name="Rectangle 16">
            <a:extLst>
              <a:ext uri="{FF2B5EF4-FFF2-40B4-BE49-F238E27FC236}">
                <a16:creationId xmlns:a16="http://schemas.microsoft.com/office/drawing/2014/main" id="{C9E3FC08-75FC-E4F9-8B16-F1CD66F3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288" y="4806950"/>
            <a:ext cx="792162" cy="431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Deposit</a:t>
            </a:r>
          </a:p>
        </p:txBody>
      </p:sp>
      <p:sp>
        <p:nvSpPr>
          <p:cNvPr id="12" name="Bal oldali kapcsos zárójel 11">
            <a:extLst>
              <a:ext uri="{FF2B5EF4-FFF2-40B4-BE49-F238E27FC236}">
                <a16:creationId xmlns:a16="http://schemas.microsoft.com/office/drawing/2014/main" id="{0CB3D44F-B3B4-2255-FEDD-CE2EE6E87519}"/>
              </a:ext>
            </a:extLst>
          </p:cNvPr>
          <p:cNvSpPr/>
          <p:nvPr/>
        </p:nvSpPr>
        <p:spPr>
          <a:xfrm>
            <a:off x="3648075" y="876300"/>
            <a:ext cx="792163" cy="3200400"/>
          </a:xfrm>
          <a:prstGeom prst="leftBrace">
            <a:avLst>
              <a:gd name="adj1" fmla="val 8333"/>
              <a:gd name="adj2" fmla="val 50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hu-HU"/>
          </a:p>
        </p:txBody>
      </p:sp>
      <p:sp>
        <p:nvSpPr>
          <p:cNvPr id="25638" name="Dia számának helye 6">
            <a:extLst>
              <a:ext uri="{FF2B5EF4-FFF2-40B4-BE49-F238E27FC236}">
                <a16:creationId xmlns:a16="http://schemas.microsoft.com/office/drawing/2014/main" id="{D932746A-960C-31B7-E0F7-8C90635F2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A59A4E-8147-418C-93A1-4771B3C501BA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hu-HU" altLang="hu-HU" sz="1400"/>
          </a:p>
        </p:txBody>
      </p:sp>
      <p:sp>
        <p:nvSpPr>
          <p:cNvPr id="25639" name="Szövegdoboz 1">
            <a:extLst>
              <a:ext uri="{FF2B5EF4-FFF2-40B4-BE49-F238E27FC236}">
                <a16:creationId xmlns:a16="http://schemas.microsoft.com/office/drawing/2014/main" id="{3B533F20-CA81-1248-2DF4-15FCECB7A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0" y="360155"/>
            <a:ext cx="37639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4. Modern credit money system</a:t>
            </a:r>
            <a:endParaRPr lang="hu-HU" altLang="hu-HU" sz="1600" b="1"/>
          </a:p>
        </p:txBody>
      </p:sp>
      <p:pic>
        <p:nvPicPr>
          <p:cNvPr id="25640" name="Picture 4" descr="maestro">
            <a:extLst>
              <a:ext uri="{FF2B5EF4-FFF2-40B4-BE49-F238E27FC236}">
                <a16:creationId xmlns:a16="http://schemas.microsoft.com/office/drawing/2014/main" id="{6418C7E6-E12C-96C6-E7A5-B907C4ED7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950" y="5589588"/>
            <a:ext cx="762000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" name="Rectangle 135">
            <a:extLst>
              <a:ext uri="{FF2B5EF4-FFF2-40B4-BE49-F238E27FC236}">
                <a16:creationId xmlns:a16="http://schemas.microsoft.com/office/drawing/2014/main" id="{BAAA3360-BFA4-01F3-A983-B32E936EF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2581275"/>
            <a:ext cx="792163" cy="4238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Deposit</a:t>
            </a:r>
          </a:p>
        </p:txBody>
      </p:sp>
      <p:sp>
        <p:nvSpPr>
          <p:cNvPr id="25642" name="Téglalap 6">
            <a:extLst>
              <a:ext uri="{FF2B5EF4-FFF2-40B4-BE49-F238E27FC236}">
                <a16:creationId xmlns:a16="http://schemas.microsoft.com/office/drawing/2014/main" id="{D6777436-0A01-C84E-EE54-1E7EF9F0C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85725"/>
            <a:ext cx="2424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1971 Bretton Woods -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DEE3B5C-6E11-88DB-AFED-D4C47AC2F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0" y="4403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20495" grpId="0" animBg="1"/>
      <p:bldP spid="20496" grpId="0" animBg="1"/>
      <p:bldP spid="20497" grpId="0"/>
      <p:bldP spid="20500" grpId="0" animBg="1"/>
      <p:bldP spid="20501" grpId="0" animBg="1"/>
      <p:bldP spid="20501" grpId="1" animBg="1"/>
      <p:bldP spid="20502" grpId="0" animBg="1"/>
      <p:bldP spid="20503" grpId="0" animBg="1"/>
      <p:bldP spid="3" grpId="0" animBg="1"/>
      <p:bldP spid="4" grpId="0"/>
      <p:bldP spid="35" grpId="0"/>
      <p:bldP spid="36" grpId="0" animBg="1"/>
      <p:bldP spid="37" grpId="0" animBg="1"/>
      <p:bldP spid="37" grpId="1" animBg="1"/>
      <p:bldP spid="40" grpId="0" animBg="1"/>
      <p:bldP spid="41" grpId="0" animBg="1"/>
      <p:bldP spid="41" grpId="1" animBg="1"/>
      <p:bldP spid="4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5" grpId="0" animBg="1"/>
      <p:bldP spid="38" grpId="0" animBg="1"/>
      <p:bldP spid="2" grpId="0" animBg="1"/>
      <p:bldP spid="20494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842" name="Line 3">
            <a:extLst>
              <a:ext uri="{FF2B5EF4-FFF2-40B4-BE49-F238E27FC236}">
                <a16:creationId xmlns:a16="http://schemas.microsoft.com/office/drawing/2014/main" id="{CFFE78F8-6EAE-D2B3-9E5E-10390B11F8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981075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5843" name="Line 4">
            <a:extLst>
              <a:ext uri="{FF2B5EF4-FFF2-40B4-BE49-F238E27FC236}">
                <a16:creationId xmlns:a16="http://schemas.microsoft.com/office/drawing/2014/main" id="{9EA7C84E-1DEF-F4E2-598B-94E63F3A8E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2565400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5844" name="Line 5">
            <a:extLst>
              <a:ext uri="{FF2B5EF4-FFF2-40B4-BE49-F238E27FC236}">
                <a16:creationId xmlns:a16="http://schemas.microsoft.com/office/drawing/2014/main" id="{D601B608-92DB-80CB-1F1B-9DA4185CF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5229225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5845" name="Line 6">
            <a:extLst>
              <a:ext uri="{FF2B5EF4-FFF2-40B4-BE49-F238E27FC236}">
                <a16:creationId xmlns:a16="http://schemas.microsoft.com/office/drawing/2014/main" id="{97791DEE-BFD0-9D57-A3A8-8E68BE7157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98107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5846" name="Line 7">
            <a:extLst>
              <a:ext uri="{FF2B5EF4-FFF2-40B4-BE49-F238E27FC236}">
                <a16:creationId xmlns:a16="http://schemas.microsoft.com/office/drawing/2014/main" id="{471D33AD-5DD8-6854-FEDE-22F5914DE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5" y="2565400"/>
            <a:ext cx="25400" cy="177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5847" name="Line 8">
            <a:extLst>
              <a:ext uri="{FF2B5EF4-FFF2-40B4-BE49-F238E27FC236}">
                <a16:creationId xmlns:a16="http://schemas.microsoft.com/office/drawing/2014/main" id="{F21912B0-5F05-C08A-A772-F862E6CF58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551656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5848" name="Text Box 9">
            <a:extLst>
              <a:ext uri="{FF2B5EF4-FFF2-40B4-BE49-F238E27FC236}">
                <a16:creationId xmlns:a16="http://schemas.microsoft.com/office/drawing/2014/main" id="{94D3906D-AF09-7E3C-34DE-E09D53CD4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620713"/>
            <a:ext cx="155733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Central bank </a:t>
            </a:r>
          </a:p>
        </p:txBody>
      </p:sp>
      <p:sp>
        <p:nvSpPr>
          <p:cNvPr id="35849" name="Text Box 10">
            <a:extLst>
              <a:ext uri="{FF2B5EF4-FFF2-40B4-BE49-F238E27FC236}">
                <a16:creationId xmlns:a16="http://schemas.microsoft.com/office/drawing/2014/main" id="{3878FE3D-07E4-DEC9-B056-47940DAF2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173288"/>
            <a:ext cx="20955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Commercial banks</a:t>
            </a:r>
          </a:p>
        </p:txBody>
      </p:sp>
      <p:sp>
        <p:nvSpPr>
          <p:cNvPr id="35850" name="Text Box 11">
            <a:extLst>
              <a:ext uri="{FF2B5EF4-FFF2-40B4-BE49-F238E27FC236}">
                <a16:creationId xmlns:a16="http://schemas.microsoft.com/office/drawing/2014/main" id="{F7B1F2F0-83F6-5EBF-80FC-ACBE5A348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4859338"/>
            <a:ext cx="268605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Non bank private agents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88401B6-40CE-1A43-798F-6C2E0A808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5229225"/>
            <a:ext cx="792163" cy="7921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Debt</a:t>
            </a:r>
          </a:p>
        </p:txBody>
      </p:sp>
      <p:sp>
        <p:nvSpPr>
          <p:cNvPr id="20495" name="Rectangle 17">
            <a:extLst>
              <a:ext uri="{FF2B5EF4-FFF2-40B4-BE49-F238E27FC236}">
                <a16:creationId xmlns:a16="http://schemas.microsoft.com/office/drawing/2014/main" id="{CE9188A9-AC0D-0308-A36A-FB147DC42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4224338"/>
            <a:ext cx="792163" cy="5508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37821411-68CF-4280-ACB2-436D00AB0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981075"/>
            <a:ext cx="792162" cy="288925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</p:txBody>
      </p: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812CC719-6B63-19AE-BE2C-380E7F0A7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3389313"/>
            <a:ext cx="792163" cy="252412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</p:txBody>
      </p:sp>
      <p:sp>
        <p:nvSpPr>
          <p:cNvPr id="35855" name="Rectangle 28">
            <a:extLst>
              <a:ext uri="{FF2B5EF4-FFF2-40B4-BE49-F238E27FC236}">
                <a16:creationId xmlns:a16="http://schemas.microsoft.com/office/drawing/2014/main" id="{A6B8DF97-C928-B5E6-E832-CAF51519D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257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35856" name="Rectangle 32">
            <a:extLst>
              <a:ext uri="{FF2B5EF4-FFF2-40B4-BE49-F238E27FC236}">
                <a16:creationId xmlns:a16="http://schemas.microsoft.com/office/drawing/2014/main" id="{4EF3E2C6-E9CC-8617-A314-919A257E8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006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36" name="Rectangle 137">
            <a:extLst>
              <a:ext uri="{FF2B5EF4-FFF2-40B4-BE49-F238E27FC236}">
                <a16:creationId xmlns:a16="http://schemas.microsoft.com/office/drawing/2014/main" id="{04702141-258B-B92C-5BE6-1C16EDD8A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565400"/>
            <a:ext cx="1230313" cy="7921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Claim</a:t>
            </a:r>
          </a:p>
        </p:txBody>
      </p:sp>
      <p:sp>
        <p:nvSpPr>
          <p:cNvPr id="37" name="Rectangle 135">
            <a:extLst>
              <a:ext uri="{FF2B5EF4-FFF2-40B4-BE49-F238E27FC236}">
                <a16:creationId xmlns:a16="http://schemas.microsoft.com/office/drawing/2014/main" id="{F6B35772-321C-A71C-3F56-912F14CA6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2565400"/>
            <a:ext cx="792163" cy="792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0" name="Rectangle 136">
            <a:extLst>
              <a:ext uri="{FF2B5EF4-FFF2-40B4-BE49-F238E27FC236}">
                <a16:creationId xmlns:a16="http://schemas.microsoft.com/office/drawing/2014/main" id="{8190343E-98AA-D510-7915-303CE2C9F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5229225"/>
            <a:ext cx="792162" cy="792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1" name="Rectangle 135">
            <a:extLst>
              <a:ext uri="{FF2B5EF4-FFF2-40B4-BE49-F238E27FC236}">
                <a16:creationId xmlns:a16="http://schemas.microsoft.com/office/drawing/2014/main" id="{BC79BB4E-C922-C824-16D1-88B4E4E37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987425"/>
            <a:ext cx="792163" cy="282575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  <a:r>
              <a:rPr lang="hu-HU" altLang="hu-HU" sz="1800" baseline="-25000"/>
              <a:t>Bank</a:t>
            </a:r>
          </a:p>
        </p:txBody>
      </p:sp>
      <p:sp>
        <p:nvSpPr>
          <p:cNvPr id="44" name="Rectangle 135">
            <a:extLst>
              <a:ext uri="{FF2B5EF4-FFF2-40B4-BE49-F238E27FC236}">
                <a16:creationId xmlns:a16="http://schemas.microsoft.com/office/drawing/2014/main" id="{C4531EB5-B9CD-1F64-277F-4AB71A880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3365500"/>
            <a:ext cx="790575" cy="2540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</a:p>
        </p:txBody>
      </p:sp>
      <p:sp>
        <p:nvSpPr>
          <p:cNvPr id="35862" name="Dia számának helye 6">
            <a:extLst>
              <a:ext uri="{FF2B5EF4-FFF2-40B4-BE49-F238E27FC236}">
                <a16:creationId xmlns:a16="http://schemas.microsoft.com/office/drawing/2014/main" id="{5D768BA4-8FFD-359B-86AD-F03F1285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0F575-D06A-4BF6-9068-DBCAE31DB4DB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hu-HU" altLang="hu-HU" sz="1400"/>
          </a:p>
        </p:txBody>
      </p:sp>
      <p:sp>
        <p:nvSpPr>
          <p:cNvPr id="35863" name="Szövegdoboz 1">
            <a:extLst>
              <a:ext uri="{FF2B5EF4-FFF2-40B4-BE49-F238E27FC236}">
                <a16:creationId xmlns:a16="http://schemas.microsoft.com/office/drawing/2014/main" id="{FF4FC8A0-1D57-86F3-3A58-A7E89CC59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" y="336550"/>
            <a:ext cx="65135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4. Modern credit money system (without cash): government loan</a:t>
            </a:r>
            <a:endParaRPr lang="hu-HU" altLang="hu-HU" sz="1600" b="1"/>
          </a:p>
        </p:txBody>
      </p:sp>
      <p:sp>
        <p:nvSpPr>
          <p:cNvPr id="35864" name="Text Box 11">
            <a:extLst>
              <a:ext uri="{FF2B5EF4-FFF2-40B4-BE49-F238E27FC236}">
                <a16:creationId xmlns:a16="http://schemas.microsoft.com/office/drawing/2014/main" id="{768D7ACA-8E71-74A4-AFA2-4FE013B76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224213"/>
            <a:ext cx="145415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Government</a:t>
            </a:r>
          </a:p>
        </p:txBody>
      </p:sp>
      <p:sp>
        <p:nvSpPr>
          <p:cNvPr id="35865" name="Line 8">
            <a:extLst>
              <a:ext uri="{FF2B5EF4-FFF2-40B4-BE49-F238E27FC236}">
                <a16:creationId xmlns:a16="http://schemas.microsoft.com/office/drawing/2014/main" id="{E33AF5D5-47DF-FB25-D7ED-D75E14A8B7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5725" y="36591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5866" name="Line 5">
            <a:extLst>
              <a:ext uri="{FF2B5EF4-FFF2-40B4-BE49-F238E27FC236}">
                <a16:creationId xmlns:a16="http://schemas.microsoft.com/office/drawing/2014/main" id="{0EB9989F-8939-2406-6B6D-1C194BC37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3659188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8C210042-C63B-7B65-323D-B3204F247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75" y="3675063"/>
            <a:ext cx="1235075" cy="566737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Bond</a:t>
            </a:r>
            <a:r>
              <a:rPr lang="hu-HU" altLang="hu-HU" sz="1400" baseline="-25000"/>
              <a:t>gov</a:t>
            </a:r>
            <a:endParaRPr lang="hu-HU" altLang="hu-HU" sz="1400"/>
          </a:p>
        </p:txBody>
      </p:sp>
      <p:sp>
        <p:nvSpPr>
          <p:cNvPr id="35" name="Rectangle 137">
            <a:extLst>
              <a:ext uri="{FF2B5EF4-FFF2-40B4-BE49-F238E27FC236}">
                <a16:creationId xmlns:a16="http://schemas.microsoft.com/office/drawing/2014/main" id="{2C7AFF5D-6AA0-D223-0139-BC34F594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3644900"/>
            <a:ext cx="1235075" cy="56991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Bond</a:t>
            </a:r>
            <a:r>
              <a:rPr lang="hu-HU" altLang="hu-HU" sz="1400" baseline="-25000"/>
              <a:t>gov</a:t>
            </a:r>
            <a:endParaRPr lang="hu-HU" altLang="hu-HU" sz="1400"/>
          </a:p>
        </p:txBody>
      </p:sp>
      <p:sp>
        <p:nvSpPr>
          <p:cNvPr id="38" name="Rectangle 136">
            <a:extLst>
              <a:ext uri="{FF2B5EF4-FFF2-40B4-BE49-F238E27FC236}">
                <a16:creationId xmlns:a16="http://schemas.microsoft.com/office/drawing/2014/main" id="{86E0169C-9F60-66F2-6810-82F56C04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6021388"/>
            <a:ext cx="792162" cy="584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2" name="Rectangle 21">
            <a:extLst>
              <a:ext uri="{FF2B5EF4-FFF2-40B4-BE49-F238E27FC236}">
                <a16:creationId xmlns:a16="http://schemas.microsoft.com/office/drawing/2014/main" id="{D48B14DB-BA2A-51CD-5B93-6C8D4F013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3633788"/>
            <a:ext cx="803275" cy="576262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09F74E5B-DA28-0EE4-14B2-D3147E2F1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588" y="1268413"/>
            <a:ext cx="801687" cy="576262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</p:txBody>
      </p:sp>
      <p:sp>
        <p:nvSpPr>
          <p:cNvPr id="45" name="Rectangle 135">
            <a:extLst>
              <a:ext uri="{FF2B5EF4-FFF2-40B4-BE49-F238E27FC236}">
                <a16:creationId xmlns:a16="http://schemas.microsoft.com/office/drawing/2014/main" id="{04149336-A6FE-79CC-76E5-310A92805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1268413"/>
            <a:ext cx="790575" cy="55245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  <a:r>
              <a:rPr lang="hu-HU" altLang="hu-HU" sz="1800" baseline="-25000"/>
              <a:t>Bank</a:t>
            </a:r>
          </a:p>
        </p:txBody>
      </p:sp>
      <p:sp>
        <p:nvSpPr>
          <p:cNvPr id="46" name="Rectangle 135">
            <a:extLst>
              <a:ext uri="{FF2B5EF4-FFF2-40B4-BE49-F238E27FC236}">
                <a16:creationId xmlns:a16="http://schemas.microsoft.com/office/drawing/2014/main" id="{BD7FE870-3CED-0656-2F29-05C0EEC8B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588" y="3640138"/>
            <a:ext cx="790575" cy="554037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  <a:r>
              <a:rPr lang="hu-HU" altLang="hu-HU" sz="1800" baseline="-25000"/>
              <a:t>Bank</a:t>
            </a:r>
          </a:p>
        </p:txBody>
      </p:sp>
      <p:sp>
        <p:nvSpPr>
          <p:cNvPr id="47" name="Rectangle 135">
            <a:extLst>
              <a:ext uri="{FF2B5EF4-FFF2-40B4-BE49-F238E27FC236}">
                <a16:creationId xmlns:a16="http://schemas.microsoft.com/office/drawing/2014/main" id="{759EED2F-1CBF-BABB-9C42-A23C69DDF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3675063"/>
            <a:ext cx="790575" cy="55245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  <a:r>
              <a:rPr lang="hu-HU" altLang="hu-HU" sz="1800" baseline="-25000"/>
              <a:t>gov</a:t>
            </a:r>
          </a:p>
        </p:txBody>
      </p:sp>
      <p:sp>
        <p:nvSpPr>
          <p:cNvPr id="48" name="Rectangle 135">
            <a:extLst>
              <a:ext uri="{FF2B5EF4-FFF2-40B4-BE49-F238E27FC236}">
                <a16:creationId xmlns:a16="http://schemas.microsoft.com/office/drawing/2014/main" id="{BC7797B1-36CF-08ED-1E3E-64D2E78B9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1282700"/>
            <a:ext cx="790575" cy="55245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  <a:r>
              <a:rPr lang="hu-HU" altLang="hu-HU" sz="1800" baseline="-25000"/>
              <a:t>gov</a:t>
            </a:r>
          </a:p>
        </p:txBody>
      </p:sp>
      <p:sp>
        <p:nvSpPr>
          <p:cNvPr id="49" name="Rectangle 135">
            <a:extLst>
              <a:ext uri="{FF2B5EF4-FFF2-40B4-BE49-F238E27FC236}">
                <a16:creationId xmlns:a16="http://schemas.microsoft.com/office/drawing/2014/main" id="{CA1E2A3E-7403-2D86-6D02-E7C11774F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588" y="4222750"/>
            <a:ext cx="790575" cy="55245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  <a:r>
              <a:rPr lang="hu-HU" altLang="hu-HU" sz="1800" baseline="-25000"/>
              <a:t>Bank</a:t>
            </a:r>
          </a:p>
        </p:txBody>
      </p:sp>
      <p:sp>
        <p:nvSpPr>
          <p:cNvPr id="50" name="Rectangle 17">
            <a:extLst>
              <a:ext uri="{FF2B5EF4-FFF2-40B4-BE49-F238E27FC236}">
                <a16:creationId xmlns:a16="http://schemas.microsoft.com/office/drawing/2014/main" id="{D2B1DD04-2011-598A-7009-B1766E614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325" y="3643313"/>
            <a:ext cx="792163" cy="5508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CC68C05-0955-7E4C-15B1-99412A903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3789363"/>
            <a:ext cx="2686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Access to extra reserves</a:t>
            </a:r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id="{898E0B63-140D-1281-BE51-582E2A7FF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5" y="1282700"/>
            <a:ext cx="1233488" cy="56515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Bond</a:t>
            </a:r>
            <a:r>
              <a:rPr lang="hu-HU" altLang="hu-HU" sz="1400" baseline="-25000"/>
              <a:t>gov</a:t>
            </a:r>
            <a:endParaRPr lang="hu-HU" altLang="hu-HU" sz="1400"/>
          </a:p>
        </p:txBody>
      </p:sp>
      <p:sp>
        <p:nvSpPr>
          <p:cNvPr id="54" name="Oval 6">
            <a:extLst>
              <a:ext uri="{FF2B5EF4-FFF2-40B4-BE49-F238E27FC236}">
                <a16:creationId xmlns:a16="http://schemas.microsoft.com/office/drawing/2014/main" id="{E7D10F98-0880-5411-1745-30AAE3FD0F5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8193882" y="-958056"/>
            <a:ext cx="2419350" cy="5576887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9F60ED86-B987-B6C6-3C86-6FF962EED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8048" y="908050"/>
            <a:ext cx="565467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HUNGARY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Government bonds held by commercial banks</a:t>
            </a:r>
            <a:r>
              <a:rPr lang="hu-HU" altLang="hu-HU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2024jan</a:t>
            </a: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= 11,9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hu-HU" altLang="hu-HU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2024jan</a:t>
            </a: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=10,5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Cash</a:t>
            </a:r>
            <a:r>
              <a:rPr lang="hu-HU" altLang="hu-HU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2024jan</a:t>
            </a: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=8,1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Thus,  the quantity of (potential) reserves is enough for 1,5 times as much money stock</a:t>
            </a:r>
            <a:endParaRPr lang="hu-HU" altLang="hu-H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F89E41F5-598B-5EB6-6974-F4CEB3258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0" y="395288"/>
            <a:ext cx="2143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Tousend billion HUF</a:t>
            </a:r>
            <a:endParaRPr lang="hu-HU" altLang="hu-HU" sz="1800"/>
          </a:p>
        </p:txBody>
      </p:sp>
      <p:sp>
        <p:nvSpPr>
          <p:cNvPr id="55" name="Szövegdoboz 46">
            <a:extLst>
              <a:ext uri="{FF2B5EF4-FFF2-40B4-BE49-F238E27FC236}">
                <a16:creationId xmlns:a16="http://schemas.microsoft.com/office/drawing/2014/main" id="{CA6EA3D6-4A4B-A660-89BD-BA420F94E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3" y="5229225"/>
            <a:ext cx="3692525" cy="1200150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States have no right to create money via purchase = treasury has no right to take loans directly from the central bank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F91EA0CB-3371-C275-B123-02B64E14A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08050"/>
            <a:ext cx="320675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Is the central bank able to restrict the money creation of private banks by refusing lending to them?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F255834A-5001-DC10-DA6B-4EDABA681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2349500"/>
            <a:ext cx="2959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For that eventuality central bank should not accept government bonds.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→ NO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256986C-2B3F-0D95-C474-C1B5B33F9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0" y="4403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495" grpId="0" animBg="1"/>
      <p:bldP spid="20495" grpId="1" animBg="1"/>
      <p:bldP spid="20500" grpId="0" animBg="1"/>
      <p:bldP spid="20501" grpId="0" animBg="1"/>
      <p:bldP spid="36" grpId="0" animBg="1"/>
      <p:bldP spid="37" grpId="0" animBg="1"/>
      <p:bldP spid="40" grpId="0" animBg="1"/>
      <p:bldP spid="41" grpId="0" animBg="1"/>
      <p:bldP spid="44" grpId="0" animBg="1"/>
      <p:bldP spid="34" grpId="0" animBg="1"/>
      <p:bldP spid="35" grpId="0" animBg="1"/>
      <p:bldP spid="35" grpId="1" animBg="1"/>
      <p:bldP spid="38" grpId="0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45" grpId="2" animBg="1"/>
      <p:bldP spid="45" grpId="3" animBg="1"/>
      <p:bldP spid="45" grpId="4" animBg="1"/>
      <p:bldP spid="46" grpId="0" animBg="1"/>
      <p:bldP spid="46" grpId="1" animBg="1"/>
      <p:bldP spid="46" grpId="2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2" grpId="0"/>
      <p:bldP spid="51" grpId="0" animBg="1"/>
      <p:bldP spid="54" grpId="0" animBg="1"/>
      <p:bldP spid="53" grpId="0"/>
      <p:bldP spid="3" grpId="0"/>
      <p:bldP spid="55" grpId="0" animBg="1"/>
      <p:bldP spid="56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7650" name="AutoShape 5">
            <a:extLst>
              <a:ext uri="{FF2B5EF4-FFF2-40B4-BE49-F238E27FC236}">
                <a16:creationId xmlns:a16="http://schemas.microsoft.com/office/drawing/2014/main" id="{B4BBBDC6-EC27-54B2-A9F4-BD067354E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0" y="373063"/>
            <a:ext cx="3851275" cy="6399212"/>
          </a:xfrm>
          <a:prstGeom prst="cloudCallout">
            <a:avLst>
              <a:gd name="adj1" fmla="val -69634"/>
              <a:gd name="adj2" fmla="val 333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                           </a:t>
            </a:r>
            <a:r>
              <a:rPr lang="hu-HU" altLang="hu-HU" sz="1400"/>
              <a:t>                      </a:t>
            </a:r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EE8B9982-080A-6E56-7F9C-3CA1A53ED2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981075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7652" name="Line 4">
            <a:extLst>
              <a:ext uri="{FF2B5EF4-FFF2-40B4-BE49-F238E27FC236}">
                <a16:creationId xmlns:a16="http://schemas.microsoft.com/office/drawing/2014/main" id="{E30F4DEE-192A-DE06-E408-1C9B9EB8E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2565400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7653" name="Line 5">
            <a:extLst>
              <a:ext uri="{FF2B5EF4-FFF2-40B4-BE49-F238E27FC236}">
                <a16:creationId xmlns:a16="http://schemas.microsoft.com/office/drawing/2014/main" id="{5C1C3C73-C1AA-6C09-F6B9-CA494005B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4437063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7654" name="Line 6">
            <a:extLst>
              <a:ext uri="{FF2B5EF4-FFF2-40B4-BE49-F238E27FC236}">
                <a16:creationId xmlns:a16="http://schemas.microsoft.com/office/drawing/2014/main" id="{3B6714E2-656E-E53F-2015-80274C0669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98107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7655" name="Line 7">
            <a:extLst>
              <a:ext uri="{FF2B5EF4-FFF2-40B4-BE49-F238E27FC236}">
                <a16:creationId xmlns:a16="http://schemas.microsoft.com/office/drawing/2014/main" id="{56D0F574-26B8-0BB8-708D-254F6536B8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2565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7656" name="Line 8">
            <a:extLst>
              <a:ext uri="{FF2B5EF4-FFF2-40B4-BE49-F238E27FC236}">
                <a16:creationId xmlns:a16="http://schemas.microsoft.com/office/drawing/2014/main" id="{F921D929-D8FD-24B5-C5A8-A514DCF6E9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443706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7EA09B07-41ED-C7D1-4DAB-C4E6B3E49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620713"/>
            <a:ext cx="149225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Central bank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534BFE43-E223-14A5-C893-11EB32218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133600"/>
            <a:ext cx="20955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Commercial banks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6F4F39FA-3C2E-3B94-26D2-3FBE4169A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338" y="4005263"/>
            <a:ext cx="192881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Non bank agents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8583BCED-99BB-F992-E644-BF50A3990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4437063"/>
            <a:ext cx="792163" cy="79216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Loan</a:t>
            </a:r>
          </a:p>
        </p:txBody>
      </p:sp>
      <p:sp>
        <p:nvSpPr>
          <p:cNvPr id="20495" name="Rectangle 17">
            <a:extLst>
              <a:ext uri="{FF2B5EF4-FFF2-40B4-BE49-F238E27FC236}">
                <a16:creationId xmlns:a16="http://schemas.microsoft.com/office/drawing/2014/main" id="{C0710346-E60C-F6C9-9D3F-E81C81390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2565400"/>
            <a:ext cx="792163" cy="431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LB</a:t>
            </a: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9BE0550F-0BEB-7E81-A00F-DF2586B63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981075"/>
            <a:ext cx="792162" cy="3810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(claim)</a:t>
            </a:r>
          </a:p>
        </p:txBody>
      </p: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16D4BBFA-879F-3462-AEE2-AA9C3537C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3357563"/>
            <a:ext cx="792163" cy="366712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(debt)</a:t>
            </a:r>
          </a:p>
        </p:txBody>
      </p:sp>
      <p:sp>
        <p:nvSpPr>
          <p:cNvPr id="27664" name="Rectangle 28">
            <a:extLst>
              <a:ext uri="{FF2B5EF4-FFF2-40B4-BE49-F238E27FC236}">
                <a16:creationId xmlns:a16="http://schemas.microsoft.com/office/drawing/2014/main" id="{BBE39F45-501D-0481-8A47-FE6972844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257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27665" name="Rectangle 32">
            <a:extLst>
              <a:ext uri="{FF2B5EF4-FFF2-40B4-BE49-F238E27FC236}">
                <a16:creationId xmlns:a16="http://schemas.microsoft.com/office/drawing/2014/main" id="{B1E62F5F-AC73-B9FA-2B66-A12059F6C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006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36" name="Rectangle 137">
            <a:extLst>
              <a:ext uri="{FF2B5EF4-FFF2-40B4-BE49-F238E27FC236}">
                <a16:creationId xmlns:a16="http://schemas.microsoft.com/office/drawing/2014/main" id="{2DBB7BFC-BF3F-6C9E-F24C-4A73336A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2565400"/>
            <a:ext cx="792163" cy="7921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Loan</a:t>
            </a:r>
          </a:p>
        </p:txBody>
      </p:sp>
      <p:sp>
        <p:nvSpPr>
          <p:cNvPr id="37" name="Rectangle 135">
            <a:extLst>
              <a:ext uri="{FF2B5EF4-FFF2-40B4-BE49-F238E27FC236}">
                <a16:creationId xmlns:a16="http://schemas.microsoft.com/office/drawing/2014/main" id="{0CA4AE51-CF90-4536-A4B4-6DE5A7DB2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2565400"/>
            <a:ext cx="792163" cy="792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Deposit</a:t>
            </a:r>
          </a:p>
        </p:txBody>
      </p:sp>
      <p:sp>
        <p:nvSpPr>
          <p:cNvPr id="40" name="Rectangle 136">
            <a:extLst>
              <a:ext uri="{FF2B5EF4-FFF2-40B4-BE49-F238E27FC236}">
                <a16:creationId xmlns:a16="http://schemas.microsoft.com/office/drawing/2014/main" id="{58BD84C9-89A7-FE74-E4CE-C1414BC6B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4437063"/>
            <a:ext cx="792162" cy="7921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Deposit</a:t>
            </a:r>
          </a:p>
        </p:txBody>
      </p:sp>
      <p:sp>
        <p:nvSpPr>
          <p:cNvPr id="41" name="Rectangle 135">
            <a:extLst>
              <a:ext uri="{FF2B5EF4-FFF2-40B4-BE49-F238E27FC236}">
                <a16:creationId xmlns:a16="http://schemas.microsoft.com/office/drawing/2014/main" id="{6DAB2360-0508-7864-F9D8-42E60122F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987425"/>
            <a:ext cx="792163" cy="354013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</a:p>
        </p:txBody>
      </p:sp>
      <p:sp>
        <p:nvSpPr>
          <p:cNvPr id="44" name="Rectangle 135">
            <a:extLst>
              <a:ext uri="{FF2B5EF4-FFF2-40B4-BE49-F238E27FC236}">
                <a16:creationId xmlns:a16="http://schemas.microsoft.com/office/drawing/2014/main" id="{420C9B25-F8A8-73EE-60F2-1FB5FDA3E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3368675"/>
            <a:ext cx="790575" cy="328613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</a:p>
        </p:txBody>
      </p:sp>
      <p:sp>
        <p:nvSpPr>
          <p:cNvPr id="12" name="Bal oldali kapcsos zárójel 11">
            <a:extLst>
              <a:ext uri="{FF2B5EF4-FFF2-40B4-BE49-F238E27FC236}">
                <a16:creationId xmlns:a16="http://schemas.microsoft.com/office/drawing/2014/main" id="{C4E611B9-8D67-DB6D-5FDE-C2A9CC14B6A3}"/>
              </a:ext>
            </a:extLst>
          </p:cNvPr>
          <p:cNvSpPr/>
          <p:nvPr/>
        </p:nvSpPr>
        <p:spPr>
          <a:xfrm>
            <a:off x="3432175" y="804863"/>
            <a:ext cx="792163" cy="3200400"/>
          </a:xfrm>
          <a:prstGeom prst="leftBrace">
            <a:avLst>
              <a:gd name="adj1" fmla="val 8333"/>
              <a:gd name="adj2" fmla="val 50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hu-HU"/>
          </a:p>
        </p:txBody>
      </p:sp>
      <p:sp>
        <p:nvSpPr>
          <p:cNvPr id="27672" name="Dia számának helye 6">
            <a:extLst>
              <a:ext uri="{FF2B5EF4-FFF2-40B4-BE49-F238E27FC236}">
                <a16:creationId xmlns:a16="http://schemas.microsoft.com/office/drawing/2014/main" id="{045C47C4-9E23-E6C4-A31B-94CD789C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16F546-BC40-430F-B69E-46A0271BED2A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hu-HU" altLang="hu-HU" sz="1400"/>
          </a:p>
        </p:txBody>
      </p:sp>
      <p:sp>
        <p:nvSpPr>
          <p:cNvPr id="27673" name="Szövegdoboz 1">
            <a:extLst>
              <a:ext uri="{FF2B5EF4-FFF2-40B4-BE49-F238E27FC236}">
                <a16:creationId xmlns:a16="http://schemas.microsoft.com/office/drawing/2014/main" id="{50AB6DB9-8DD9-FCC3-4DFE-8DDBD8DC7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765175"/>
            <a:ext cx="30845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(Post-Keynesian explication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Cash simplified away</a:t>
            </a:r>
          </a:p>
        </p:txBody>
      </p:sp>
      <p:pic>
        <p:nvPicPr>
          <p:cNvPr id="27674" name="Picture 4" descr="maestro">
            <a:extLst>
              <a:ext uri="{FF2B5EF4-FFF2-40B4-BE49-F238E27FC236}">
                <a16:creationId xmlns:a16="http://schemas.microsoft.com/office/drawing/2014/main" id="{1B0D110F-82AE-7298-5D13-21466ED4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950" y="5589588"/>
            <a:ext cx="762000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" name="Szövegdoboz 6">
            <a:extLst>
              <a:ext uri="{FF2B5EF4-FFF2-40B4-BE49-F238E27FC236}">
                <a16:creationId xmlns:a16="http://schemas.microsoft.com/office/drawing/2014/main" id="{DCE8105A-0EF0-B86E-0C1C-789460EBA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374650"/>
            <a:ext cx="330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LOANS MAKE DEPOSITS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AA72431-A282-4CF4-03D2-578CBFBC9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0" y="4403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495" grpId="0" animBg="1"/>
      <p:bldP spid="20500" grpId="0" animBg="1"/>
      <p:bldP spid="20501" grpId="0" animBg="1"/>
      <p:bldP spid="36" grpId="0" animBg="1"/>
      <p:bldP spid="37" grpId="0" animBg="1"/>
      <p:bldP spid="40" grpId="0" animBg="1"/>
      <p:bldP spid="41" grpId="0" animBg="1"/>
      <p:bldP spid="44" grpId="0" animBg="1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698" name="AutoShape 5">
            <a:extLst>
              <a:ext uri="{FF2B5EF4-FFF2-40B4-BE49-F238E27FC236}">
                <a16:creationId xmlns:a16="http://schemas.microsoft.com/office/drawing/2014/main" id="{575270C0-D81B-0EA9-5F71-AFA9CD47B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0" y="115888"/>
            <a:ext cx="3851275" cy="6656387"/>
          </a:xfrm>
          <a:prstGeom prst="cloudCallout">
            <a:avLst>
              <a:gd name="adj1" fmla="val -69634"/>
              <a:gd name="adj2" fmla="val 333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                           </a:t>
            </a:r>
            <a:r>
              <a:rPr lang="hu-HU" altLang="hu-HU" sz="1400"/>
              <a:t>                      </a:t>
            </a:r>
          </a:p>
        </p:txBody>
      </p:sp>
      <p:sp>
        <p:nvSpPr>
          <p:cNvPr id="29699" name="Line 3">
            <a:extLst>
              <a:ext uri="{FF2B5EF4-FFF2-40B4-BE49-F238E27FC236}">
                <a16:creationId xmlns:a16="http://schemas.microsoft.com/office/drawing/2014/main" id="{52572B61-1F6F-1AB3-003C-F8C5DD209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981075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A2B716FF-CDB2-1DA9-BF70-C11B591A8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2565400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A6DED957-7DCB-E7B1-0D60-7AE99EFE6C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4437063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FAE91A98-5EA7-41C1-0169-B0F035B4D9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981075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9703" name="Line 7">
            <a:extLst>
              <a:ext uri="{FF2B5EF4-FFF2-40B4-BE49-F238E27FC236}">
                <a16:creationId xmlns:a16="http://schemas.microsoft.com/office/drawing/2014/main" id="{9F5CC612-6A25-E0C6-70EC-A4A881603C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2565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9704" name="Line 8">
            <a:extLst>
              <a:ext uri="{FF2B5EF4-FFF2-40B4-BE49-F238E27FC236}">
                <a16:creationId xmlns:a16="http://schemas.microsoft.com/office/drawing/2014/main" id="{7087FF2B-9CDB-EFBF-99C5-71D6A83C11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443706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1298607D-E65A-69A1-B162-17CDEF5C3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620713"/>
            <a:ext cx="155733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Central bank </a:t>
            </a:r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6DA3A63A-C26E-ACCD-22D8-D601C1D34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133600"/>
            <a:ext cx="20955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Commercial banks</a:t>
            </a:r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D1A8A60E-057B-8F72-4AA7-6634AC7BC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525" y="4005263"/>
            <a:ext cx="192881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Non bank agents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CDB44C98-5DEB-7F23-15D0-BE37D6A8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4437063"/>
            <a:ext cx="792163" cy="79216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Debt</a:t>
            </a:r>
          </a:p>
        </p:txBody>
      </p:sp>
      <p:sp>
        <p:nvSpPr>
          <p:cNvPr id="20495" name="Rectangle 17">
            <a:extLst>
              <a:ext uri="{FF2B5EF4-FFF2-40B4-BE49-F238E27FC236}">
                <a16:creationId xmlns:a16="http://schemas.microsoft.com/office/drawing/2014/main" id="{2A14E6B5-8130-37CD-E3A6-FEFC3A664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2565400"/>
            <a:ext cx="792163" cy="431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LB</a:t>
            </a: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D2DB2B56-1BC8-CA9B-D5B5-1553AEE73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981075"/>
            <a:ext cx="792162" cy="3810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(claim)</a:t>
            </a:r>
          </a:p>
        </p:txBody>
      </p: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23220847-AAAC-0B4A-BBCB-8C6841E7F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3357563"/>
            <a:ext cx="792163" cy="366712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CB loan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(debt)</a:t>
            </a:r>
          </a:p>
        </p:txBody>
      </p:sp>
      <p:sp>
        <p:nvSpPr>
          <p:cNvPr id="29712" name="Rectangle 28">
            <a:extLst>
              <a:ext uri="{FF2B5EF4-FFF2-40B4-BE49-F238E27FC236}">
                <a16:creationId xmlns:a16="http://schemas.microsoft.com/office/drawing/2014/main" id="{279CA223-6CF0-614D-2BAE-1DF11BC69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257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29713" name="Rectangle 32">
            <a:extLst>
              <a:ext uri="{FF2B5EF4-FFF2-40B4-BE49-F238E27FC236}">
                <a16:creationId xmlns:a16="http://schemas.microsoft.com/office/drawing/2014/main" id="{464CAE39-EAA8-D4E7-6B38-C668B4D02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006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36" name="Rectangle 137">
            <a:extLst>
              <a:ext uri="{FF2B5EF4-FFF2-40B4-BE49-F238E27FC236}">
                <a16:creationId xmlns:a16="http://schemas.microsoft.com/office/drawing/2014/main" id="{44BCE8BE-C5D7-89CB-2A40-137662693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2565400"/>
            <a:ext cx="792163" cy="7921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Claim</a:t>
            </a:r>
          </a:p>
        </p:txBody>
      </p:sp>
      <p:sp>
        <p:nvSpPr>
          <p:cNvPr id="37" name="Rectangle 135">
            <a:extLst>
              <a:ext uri="{FF2B5EF4-FFF2-40B4-BE49-F238E27FC236}">
                <a16:creationId xmlns:a16="http://schemas.microsoft.com/office/drawing/2014/main" id="{7ADD2B00-4307-5B73-2128-1E526405D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2565400"/>
            <a:ext cx="792163" cy="792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Deposit</a:t>
            </a:r>
          </a:p>
        </p:txBody>
      </p:sp>
      <p:sp>
        <p:nvSpPr>
          <p:cNvPr id="40" name="Rectangle 136">
            <a:extLst>
              <a:ext uri="{FF2B5EF4-FFF2-40B4-BE49-F238E27FC236}">
                <a16:creationId xmlns:a16="http://schemas.microsoft.com/office/drawing/2014/main" id="{202E3ED5-CEDF-EF18-2873-67D098354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4437063"/>
            <a:ext cx="792162" cy="7921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Deposit</a:t>
            </a:r>
          </a:p>
        </p:txBody>
      </p:sp>
      <p:sp>
        <p:nvSpPr>
          <p:cNvPr id="41" name="Rectangle 135">
            <a:extLst>
              <a:ext uri="{FF2B5EF4-FFF2-40B4-BE49-F238E27FC236}">
                <a16:creationId xmlns:a16="http://schemas.microsoft.com/office/drawing/2014/main" id="{41C8613C-1A4B-E6E5-9F8F-2AC03A8EE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987425"/>
            <a:ext cx="792163" cy="354013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</a:p>
        </p:txBody>
      </p:sp>
      <p:sp>
        <p:nvSpPr>
          <p:cNvPr id="44" name="Rectangle 135">
            <a:extLst>
              <a:ext uri="{FF2B5EF4-FFF2-40B4-BE49-F238E27FC236}">
                <a16:creationId xmlns:a16="http://schemas.microsoft.com/office/drawing/2014/main" id="{2525BC4D-83BE-9555-43E3-FB31F2D42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50" y="3368675"/>
            <a:ext cx="790575" cy="328613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</a:t>
            </a:r>
          </a:p>
        </p:txBody>
      </p:sp>
      <p:sp>
        <p:nvSpPr>
          <p:cNvPr id="12" name="Bal oldali kapcsos zárójel 11">
            <a:extLst>
              <a:ext uri="{FF2B5EF4-FFF2-40B4-BE49-F238E27FC236}">
                <a16:creationId xmlns:a16="http://schemas.microsoft.com/office/drawing/2014/main" id="{A0079BA5-E9AD-5EEF-8106-5E59F43F2584}"/>
              </a:ext>
            </a:extLst>
          </p:cNvPr>
          <p:cNvSpPr/>
          <p:nvPr/>
        </p:nvSpPr>
        <p:spPr>
          <a:xfrm>
            <a:off x="3432175" y="804863"/>
            <a:ext cx="792163" cy="3200400"/>
          </a:xfrm>
          <a:prstGeom prst="leftBrace">
            <a:avLst>
              <a:gd name="adj1" fmla="val 8333"/>
              <a:gd name="adj2" fmla="val 507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hu-HU"/>
          </a:p>
        </p:txBody>
      </p:sp>
      <p:sp>
        <p:nvSpPr>
          <p:cNvPr id="29720" name="Dia számának helye 6">
            <a:extLst>
              <a:ext uri="{FF2B5EF4-FFF2-40B4-BE49-F238E27FC236}">
                <a16:creationId xmlns:a16="http://schemas.microsoft.com/office/drawing/2014/main" id="{99B68D77-F217-9FC0-C0B6-36528DBA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741223-7B55-4A9E-A7A3-C6FEE01D6465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hu-HU" altLang="hu-HU" sz="1400"/>
          </a:p>
        </p:txBody>
      </p:sp>
      <p:pic>
        <p:nvPicPr>
          <p:cNvPr id="29721" name="Picture 4" descr="maestro">
            <a:extLst>
              <a:ext uri="{FF2B5EF4-FFF2-40B4-BE49-F238E27FC236}">
                <a16:creationId xmlns:a16="http://schemas.microsoft.com/office/drawing/2014/main" id="{CF53AE8B-764B-5A6A-5C51-E964748E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950" y="5589588"/>
            <a:ext cx="762000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22" name="Szövegdoboz 6">
            <a:extLst>
              <a:ext uri="{FF2B5EF4-FFF2-40B4-BE49-F238E27FC236}">
                <a16:creationId xmlns:a16="http://schemas.microsoft.com/office/drawing/2014/main" id="{45A4CC5F-6FED-C9AE-36DB-BE8F589F4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9850" y="454442"/>
            <a:ext cx="4294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AND NOT DEPOSITS MAKE LOANS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(money multiplier)</a:t>
            </a:r>
          </a:p>
        </p:txBody>
      </p:sp>
      <p:sp>
        <p:nvSpPr>
          <p:cNvPr id="29724" name="Téglalap 1">
            <a:extLst>
              <a:ext uri="{FF2B5EF4-FFF2-40B4-BE49-F238E27FC236}">
                <a16:creationId xmlns:a16="http://schemas.microsoft.com/office/drawing/2014/main" id="{F5E291F4-1DD3-1959-0AE3-9459B6B60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1270719"/>
            <a:ext cx="2390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(standard explication)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Cash simplified away</a:t>
            </a:r>
            <a:endParaRPr lang="hu-HU" altLang="hu-HU" sz="1800"/>
          </a:p>
        </p:txBody>
      </p:sp>
      <p:sp>
        <p:nvSpPr>
          <p:cNvPr id="33" name="Szövegdoboz 6">
            <a:extLst>
              <a:ext uri="{FF2B5EF4-FFF2-40B4-BE49-F238E27FC236}">
                <a16:creationId xmlns:a16="http://schemas.microsoft.com/office/drawing/2014/main" id="{BB5691BA-8511-E716-E438-816448A08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6550" y="5092700"/>
            <a:ext cx="2181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2400" b="1"/>
              <a:t>BECAUSE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5CBF533-7BA5-BB88-155E-5CF190487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3131" y="-11662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495" grpId="0" animBg="1"/>
      <p:bldP spid="20500" grpId="0" animBg="1"/>
      <p:bldP spid="20501" grpId="0" animBg="1"/>
      <p:bldP spid="36" grpId="0" animBg="1"/>
      <p:bldP spid="37" grpId="0" animBg="1"/>
      <p:bldP spid="40" grpId="0" animBg="1"/>
      <p:bldP spid="41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4338" name="Picture 4" descr="maestro">
            <a:extLst>
              <a:ext uri="{FF2B5EF4-FFF2-40B4-BE49-F238E27FC236}">
                <a16:creationId xmlns:a16="http://schemas.microsoft.com/office/drawing/2014/main" id="{0C1A555B-2E9D-E886-339D-6405D8AA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2825" y="4156075"/>
            <a:ext cx="1258888" cy="184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Felhő 7">
            <a:extLst>
              <a:ext uri="{FF2B5EF4-FFF2-40B4-BE49-F238E27FC236}">
                <a16:creationId xmlns:a16="http://schemas.microsoft.com/office/drawing/2014/main" id="{A600942E-B6CE-0D0F-4E35-DDEA83CBEDE8}"/>
              </a:ext>
            </a:extLst>
          </p:cNvPr>
          <p:cNvSpPr/>
          <p:nvPr/>
        </p:nvSpPr>
        <p:spPr>
          <a:xfrm>
            <a:off x="290513" y="4344988"/>
            <a:ext cx="2395537" cy="1028700"/>
          </a:xfrm>
          <a:prstGeom prst="cloudCallout">
            <a:avLst>
              <a:gd name="adj1" fmla="val 797365"/>
              <a:gd name="adj2" fmla="val 2244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14340" name="Dia számának helye 1">
            <a:extLst>
              <a:ext uri="{FF2B5EF4-FFF2-40B4-BE49-F238E27FC236}">
                <a16:creationId xmlns:a16="http://schemas.microsoft.com/office/drawing/2014/main" id="{E3B806AC-BC55-ADE3-7CA0-5772E936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7450" y="6518275"/>
            <a:ext cx="28448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803A64-5793-4845-9B14-89671C96D66B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hu-HU" altLang="hu-HU" sz="1400"/>
          </a:p>
        </p:txBody>
      </p:sp>
      <p:sp>
        <p:nvSpPr>
          <p:cNvPr id="6" name="Szalagnyíl lefelé 5">
            <a:extLst>
              <a:ext uri="{FF2B5EF4-FFF2-40B4-BE49-F238E27FC236}">
                <a16:creationId xmlns:a16="http://schemas.microsoft.com/office/drawing/2014/main" id="{D10DD593-AFD7-7AB5-0659-92D4162559A0}"/>
              </a:ext>
            </a:extLst>
          </p:cNvPr>
          <p:cNvSpPr/>
          <p:nvPr/>
        </p:nvSpPr>
        <p:spPr>
          <a:xfrm rot="10800000">
            <a:off x="1643063" y="5891213"/>
            <a:ext cx="1905000" cy="5762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14345" name="Oval 6">
            <a:extLst>
              <a:ext uri="{FF2B5EF4-FFF2-40B4-BE49-F238E27FC236}">
                <a16:creationId xmlns:a16="http://schemas.microsoft.com/office/drawing/2014/main" id="{55EC9D92-29FF-04EF-7D94-3769EFA2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388" y="4652963"/>
            <a:ext cx="5694362" cy="16684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14346" name="Szövegdoboz 6">
            <a:extLst>
              <a:ext uri="{FF2B5EF4-FFF2-40B4-BE49-F238E27FC236}">
                <a16:creationId xmlns:a16="http://schemas.microsoft.com/office/drawing/2014/main" id="{EF200B95-FAD9-D541-46F9-42F65A509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094288"/>
            <a:ext cx="4064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4000" b="1"/>
              <a:t>?</a:t>
            </a:r>
          </a:p>
        </p:txBody>
      </p:sp>
      <p:sp>
        <p:nvSpPr>
          <p:cNvPr id="14347" name="Szövegdoboz 3">
            <a:extLst>
              <a:ext uri="{FF2B5EF4-FFF2-40B4-BE49-F238E27FC236}">
                <a16:creationId xmlns:a16="http://schemas.microsoft.com/office/drawing/2014/main" id="{2E55F9E6-904D-C121-57EE-439669527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0" y="5300663"/>
            <a:ext cx="954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Reality:</a:t>
            </a:r>
          </a:p>
        </p:txBody>
      </p:sp>
      <p:pic>
        <p:nvPicPr>
          <p:cNvPr id="14348" name="Kép 18">
            <a:extLst>
              <a:ext uri="{FF2B5EF4-FFF2-40B4-BE49-F238E27FC236}">
                <a16:creationId xmlns:a16="http://schemas.microsoft.com/office/drawing/2014/main" id="{C9F0675C-C96E-49D6-476D-93C6F127F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475" y="5526088"/>
            <a:ext cx="1509713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6" descr="C:\Users\gilanyi\Downloads\Cica808.jpg">
            <a:extLst>
              <a:ext uri="{FF2B5EF4-FFF2-40B4-BE49-F238E27FC236}">
                <a16:creationId xmlns:a16="http://schemas.microsoft.com/office/drawing/2014/main" id="{D30FCC49-5F4E-A4AC-BCEB-0EAEE285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3575" y="4492625"/>
            <a:ext cx="154305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églalap 5">
            <a:extLst>
              <a:ext uri="{FF2B5EF4-FFF2-40B4-BE49-F238E27FC236}">
                <a16:creationId xmlns:a16="http://schemas.microsoft.com/office/drawing/2014/main" id="{28BED5BB-AC86-BF66-2785-A5AFF0128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63" y="4349750"/>
            <a:ext cx="23939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What is the </a:t>
            </a:r>
            <a:r>
              <a:rPr lang="hu-HU" altLang="hu-HU" sz="1800" b="1"/>
              <a:t>behaviour</a:t>
            </a:r>
            <a:r>
              <a:rPr lang="hu-HU" altLang="hu-HU" sz="1800"/>
              <a:t> of the </a:t>
            </a:r>
            <a:r>
              <a:rPr lang="hu-HU" altLang="hu-HU" sz="1800" b="1"/>
              <a:t>cat</a:t>
            </a:r>
            <a:r>
              <a:rPr lang="hu-HU" altLang="hu-HU" sz="1800"/>
              <a:t>/economy</a:t>
            </a:r>
          </a:p>
        </p:txBody>
      </p:sp>
      <p:sp>
        <p:nvSpPr>
          <p:cNvPr id="23" name="Szalagnyíl lefelé 22">
            <a:extLst>
              <a:ext uri="{FF2B5EF4-FFF2-40B4-BE49-F238E27FC236}">
                <a16:creationId xmlns:a16="http://schemas.microsoft.com/office/drawing/2014/main" id="{E39B1FCE-6C02-1141-3897-4A2287077CFF}"/>
              </a:ext>
            </a:extLst>
          </p:cNvPr>
          <p:cNvSpPr/>
          <p:nvPr/>
        </p:nvSpPr>
        <p:spPr>
          <a:xfrm rot="14686218">
            <a:off x="2710656" y="3909220"/>
            <a:ext cx="1317625" cy="4937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24" name="Felhő 23">
            <a:extLst>
              <a:ext uri="{FF2B5EF4-FFF2-40B4-BE49-F238E27FC236}">
                <a16:creationId xmlns:a16="http://schemas.microsoft.com/office/drawing/2014/main" id="{2B4944A9-25FE-03E7-56CD-9453194238E2}"/>
              </a:ext>
            </a:extLst>
          </p:cNvPr>
          <p:cNvSpPr/>
          <p:nvPr/>
        </p:nvSpPr>
        <p:spPr>
          <a:xfrm>
            <a:off x="1387475" y="1187450"/>
            <a:ext cx="5006975" cy="2241550"/>
          </a:xfrm>
          <a:prstGeom prst="cloudCallout">
            <a:avLst>
              <a:gd name="adj1" fmla="val 797365"/>
              <a:gd name="adj2" fmla="val 2244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25" name="Téglalap 5">
            <a:extLst>
              <a:ext uri="{FF2B5EF4-FFF2-40B4-BE49-F238E27FC236}">
                <a16:creationId xmlns:a16="http://schemas.microsoft.com/office/drawing/2014/main" id="{72B6BAC7-FB74-A5E1-EBD8-7020446F4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1979613"/>
            <a:ext cx="2322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rgbClr val="0000FF"/>
                </a:solidFill>
              </a:rPr>
              <a:t>POSTULATES</a:t>
            </a:r>
          </a:p>
        </p:txBody>
      </p:sp>
      <p:graphicFrame>
        <p:nvGraphicFramePr>
          <p:cNvPr id="26" name="Objektum 25">
            <a:extLst>
              <a:ext uri="{FF2B5EF4-FFF2-40B4-BE49-F238E27FC236}">
                <a16:creationId xmlns:a16="http://schemas.microsoft.com/office/drawing/2014/main" id="{6A87DD87-AED1-3C34-5C47-29FA75C8D7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9513" y="1208088"/>
          <a:ext cx="1177925" cy="171608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name="Dokumentum" r:id="rId5" imgW="5957455" imgH="8677217" progId="Word.Document.12">
                  <p:embed/>
                </p:oleObj>
              </mc:Choice>
              <mc:Fallback>
                <p:oleObj name="Dokumentum" r:id="rId5" imgW="5957455" imgH="8677217" progId="Word.Document.12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989513" y="1208088"/>
                        <a:ext cx="1177925" cy="171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Szövegdoboz 5">
            <a:extLst>
              <a:ext uri="{FF2B5EF4-FFF2-40B4-BE49-F238E27FC236}">
                <a16:creationId xmlns:a16="http://schemas.microsoft.com/office/drawing/2014/main" id="{F122E96C-4D0C-2769-F55D-1F7629C9F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1228725"/>
            <a:ext cx="1397000" cy="17541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hu-HU"/>
            </a:defPPr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 err="1"/>
              <a:t>Cats: </a:t>
            </a:r>
            <a:r>
              <a:rPr lang="hu-HU" altLang="hu-HU" sz="1800" err="1"/>
              <a:t>have</a:t>
            </a:r>
            <a:endParaRPr lang="hu-HU" altLang="hu-HU" sz="1800"/>
          </a:p>
          <a:p>
            <a:pPr eaLnBrk="1" hangingPunct="1">
              <a:spcBef>
                <a:spcPct val="0"/>
              </a:spcBef>
              <a:buFontTx/>
              <a:buChar char="-"/>
              <a:defRPr/>
            </a:pPr>
            <a:r>
              <a:rPr lang="hu-HU" altLang="hu-HU" sz="1800" err="1"/>
              <a:t>tail</a:t>
            </a:r>
            <a:endParaRPr lang="hu-HU" altLang="hu-HU" sz="1800"/>
          </a:p>
          <a:p>
            <a:pPr eaLnBrk="1" hangingPunct="1">
              <a:spcBef>
                <a:spcPct val="0"/>
              </a:spcBef>
              <a:buFontTx/>
              <a:buChar char="-"/>
              <a:defRPr/>
            </a:pPr>
            <a:r>
              <a:rPr lang="hu-HU" altLang="hu-HU" sz="1800" err="1"/>
              <a:t>ears</a:t>
            </a:r>
            <a:endParaRPr lang="hu-HU" altLang="hu-HU" sz="1800"/>
          </a:p>
          <a:p>
            <a:pPr eaLnBrk="1" hangingPunct="1">
              <a:spcBef>
                <a:spcPct val="0"/>
              </a:spcBef>
              <a:buFontTx/>
              <a:buChar char="-"/>
              <a:defRPr/>
            </a:pPr>
            <a:r>
              <a:rPr lang="hu-HU" altLang="hu-HU" sz="1800" err="1"/>
              <a:t>fur</a:t>
            </a:r>
            <a:endParaRPr lang="hu-HU" altLang="hu-HU" sz="1800"/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 err="1"/>
              <a:t>Behaviour: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/>
              <a:t>- carnivore</a:t>
            </a:r>
            <a:endParaRPr lang="hu-HU" altLang="hu-HU" sz="1800"/>
          </a:p>
        </p:txBody>
      </p:sp>
      <p:sp>
        <p:nvSpPr>
          <p:cNvPr id="29" name="Szalagnyíl lefelé 28">
            <a:extLst>
              <a:ext uri="{FF2B5EF4-FFF2-40B4-BE49-F238E27FC236}">
                <a16:creationId xmlns:a16="http://schemas.microsoft.com/office/drawing/2014/main" id="{5FF3E4E8-542F-582B-8938-0054C763E2CF}"/>
              </a:ext>
            </a:extLst>
          </p:cNvPr>
          <p:cNvSpPr/>
          <p:nvPr/>
        </p:nvSpPr>
        <p:spPr>
          <a:xfrm rot="837257">
            <a:off x="6248400" y="1106488"/>
            <a:ext cx="2554288" cy="6556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30" name="Felhő 29">
            <a:extLst>
              <a:ext uri="{FF2B5EF4-FFF2-40B4-BE49-F238E27FC236}">
                <a16:creationId xmlns:a16="http://schemas.microsoft.com/office/drawing/2014/main" id="{110BCB23-720A-275C-4B10-F524E488C0BC}"/>
              </a:ext>
            </a:extLst>
          </p:cNvPr>
          <p:cNvSpPr/>
          <p:nvPr/>
        </p:nvSpPr>
        <p:spPr>
          <a:xfrm>
            <a:off x="7680325" y="1878013"/>
            <a:ext cx="2395538" cy="1392237"/>
          </a:xfrm>
          <a:prstGeom prst="cloudCallout">
            <a:avLst>
              <a:gd name="adj1" fmla="val 797365"/>
              <a:gd name="adj2" fmla="val 2244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31" name="Szövegdoboz 5">
            <a:extLst>
              <a:ext uri="{FF2B5EF4-FFF2-40B4-BE49-F238E27FC236}">
                <a16:creationId xmlns:a16="http://schemas.microsoft.com/office/drawing/2014/main" id="{062FA2D9-B059-B7C3-CC6F-A05E07783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8950" y="2055813"/>
            <a:ext cx="966788" cy="9239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hu-HU"/>
            </a:defPPr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 err="1"/>
              <a:t>Result:</a:t>
            </a:r>
          </a:p>
          <a:p>
            <a:pPr eaLnBrk="1" hangingPunct="1">
              <a:spcBef>
                <a:spcPct val="0"/>
              </a:spcBef>
              <a:buFontTx/>
              <a:buChar char="-"/>
              <a:defRPr/>
            </a:pPr>
            <a:r>
              <a:rPr lang="hu-HU" altLang="hu-HU" sz="1800" err="1"/>
              <a:t>rub</a:t>
            </a:r>
            <a:endParaRPr lang="hu-HU" altLang="hu-HU" sz="1800"/>
          </a:p>
          <a:p>
            <a:pPr eaLnBrk="1" hangingPunct="1">
              <a:spcBef>
                <a:spcPct val="0"/>
              </a:spcBef>
              <a:buFontTx/>
              <a:buChar char="-"/>
              <a:defRPr/>
            </a:pPr>
            <a:r>
              <a:rPr lang="hu-HU" altLang="hu-HU" sz="1800"/>
              <a:t>hunt</a:t>
            </a:r>
          </a:p>
        </p:txBody>
      </p:sp>
      <p:sp>
        <p:nvSpPr>
          <p:cNvPr id="32" name="Téglalap 5">
            <a:extLst>
              <a:ext uri="{FF2B5EF4-FFF2-40B4-BE49-F238E27FC236}">
                <a16:creationId xmlns:a16="http://schemas.microsoft.com/office/drawing/2014/main" id="{F48D12B9-6632-7E26-EC87-6BF8D4DD9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1402929"/>
            <a:ext cx="218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err="1"/>
              <a:t>Coherent deduction</a:t>
            </a:r>
            <a:endParaRPr lang="hu-HU" altLang="hu-HU" sz="1800"/>
          </a:p>
        </p:txBody>
      </p:sp>
      <p:sp>
        <p:nvSpPr>
          <p:cNvPr id="33" name="Szalagnyíl lefelé 32">
            <a:extLst>
              <a:ext uri="{FF2B5EF4-FFF2-40B4-BE49-F238E27FC236}">
                <a16:creationId xmlns:a16="http://schemas.microsoft.com/office/drawing/2014/main" id="{21B41ACE-AB37-C48A-9825-3CF25D0CA042}"/>
              </a:ext>
            </a:extLst>
          </p:cNvPr>
          <p:cNvSpPr/>
          <p:nvPr/>
        </p:nvSpPr>
        <p:spPr>
          <a:xfrm rot="5400000">
            <a:off x="8965406" y="3629820"/>
            <a:ext cx="1419225" cy="5762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34" name="Téglalap 5">
            <a:extLst>
              <a:ext uri="{FF2B5EF4-FFF2-40B4-BE49-F238E27FC236}">
                <a16:creationId xmlns:a16="http://schemas.microsoft.com/office/drawing/2014/main" id="{1719C7F3-4530-D117-665E-01ACEE037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600" y="3681413"/>
            <a:ext cx="819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rgbClr val="0000FF"/>
                </a:solidFill>
              </a:rPr>
              <a:t>Test</a:t>
            </a:r>
          </a:p>
        </p:txBody>
      </p:sp>
      <p:pic>
        <p:nvPicPr>
          <p:cNvPr id="35" name="Picture 15" descr="C:\Users\gilanyi\Downloads\kutyafenék.jpg">
            <a:extLst>
              <a:ext uri="{FF2B5EF4-FFF2-40B4-BE49-F238E27FC236}">
                <a16:creationId xmlns:a16="http://schemas.microsoft.com/office/drawing/2014/main" id="{7317D555-4C40-9C71-6FC2-F43E1668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7063" y="4146550"/>
            <a:ext cx="1055687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Szövegdoboz 4">
            <a:extLst>
              <a:ext uri="{FF2B5EF4-FFF2-40B4-BE49-F238E27FC236}">
                <a16:creationId xmlns:a16="http://schemas.microsoft.com/office/drawing/2014/main" id="{D00ACFFC-9D61-F933-B53C-027F09EAB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3429000"/>
            <a:ext cx="341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Are these properties are really essential i.e. </a:t>
            </a:r>
            <a:r>
              <a:rPr lang="hu-HU" altLang="hu-HU" sz="1800" b="1"/>
              <a:t>distinctive</a:t>
            </a:r>
            <a:r>
              <a:rPr lang="hu-HU" altLang="hu-HU" sz="1800"/>
              <a:t>?</a:t>
            </a:r>
          </a:p>
        </p:txBody>
      </p:sp>
      <p:sp>
        <p:nvSpPr>
          <p:cNvPr id="40" name="Téglalap 5">
            <a:extLst>
              <a:ext uri="{FF2B5EF4-FFF2-40B4-BE49-F238E27FC236}">
                <a16:creationId xmlns:a16="http://schemas.microsoft.com/office/drawing/2014/main" id="{B60115A2-DE8D-762D-B497-80C7CD260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588" y="3795713"/>
            <a:ext cx="819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No</a:t>
            </a:r>
          </a:p>
        </p:txBody>
      </p:sp>
      <p:sp>
        <p:nvSpPr>
          <p:cNvPr id="41" name="Téglalap 5">
            <a:extLst>
              <a:ext uri="{FF2B5EF4-FFF2-40B4-BE49-F238E27FC236}">
                <a16:creationId xmlns:a16="http://schemas.microsoft.com/office/drawing/2014/main" id="{512AD20A-4198-A601-3B03-C664CED88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513" y="5281613"/>
            <a:ext cx="819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yes</a:t>
            </a:r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20E79335-9054-45FC-0E5B-331016977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50" y="4778375"/>
            <a:ext cx="23304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Does not contradict the observations till now!</a:t>
            </a:r>
          </a:p>
        </p:txBody>
      </p:sp>
      <p:pic>
        <p:nvPicPr>
          <p:cNvPr id="43" name="Kép 42">
            <a:extLst>
              <a:ext uri="{FF2B5EF4-FFF2-40B4-BE49-F238E27FC236}">
                <a16:creationId xmlns:a16="http://schemas.microsoft.com/office/drawing/2014/main" id="{99D4E56A-3387-8226-BAEC-955CF839D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1450" y="5464175"/>
            <a:ext cx="12128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églalap 5">
            <a:extLst>
              <a:ext uri="{FF2B5EF4-FFF2-40B4-BE49-F238E27FC236}">
                <a16:creationId xmlns:a16="http://schemas.microsoft.com/office/drawing/2014/main" id="{9D8A014E-FA13-32CF-28AC-AAC69090D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538" y="911225"/>
            <a:ext cx="28781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Univocal definitions are required („check-list”)</a:t>
            </a:r>
          </a:p>
        </p:txBody>
      </p:sp>
      <p:sp>
        <p:nvSpPr>
          <p:cNvPr id="47" name="Szalagnyíl lefelé 46">
            <a:extLst>
              <a:ext uri="{FF2B5EF4-FFF2-40B4-BE49-F238E27FC236}">
                <a16:creationId xmlns:a16="http://schemas.microsoft.com/office/drawing/2014/main" id="{97205027-CA5F-BCDE-56F7-F1371FD43948}"/>
              </a:ext>
            </a:extLst>
          </p:cNvPr>
          <p:cNvSpPr/>
          <p:nvPr/>
        </p:nvSpPr>
        <p:spPr>
          <a:xfrm rot="3722038" flipV="1">
            <a:off x="8934450" y="5337175"/>
            <a:ext cx="968375" cy="5175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48" name="Téglalap 5">
            <a:extLst>
              <a:ext uri="{FF2B5EF4-FFF2-40B4-BE49-F238E27FC236}">
                <a16:creationId xmlns:a16="http://schemas.microsoft.com/office/drawing/2014/main" id="{25121DD0-0BAF-184D-6FF5-F0CB1A871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9669" y="3611684"/>
            <a:ext cx="1573585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/>
              <a:t>M. Friedman!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strike="sngStrike" err="1"/>
              <a:t>reasonable</a:t>
            </a:r>
            <a:endParaRPr lang="hu-HU" altLang="hu-HU" sz="1800" strike="sngStrike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915FF50-438D-D08F-62BE-265F2703C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7" y="116632"/>
            <a:ext cx="29713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rgbClr val="00B050"/>
                </a:solidFill>
              </a:rPr>
              <a:t>1. WAYS OF THEORIZING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7D6B20-FB69-1DD6-88FE-257529334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476672"/>
            <a:ext cx="24482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hu-HU" altLang="hu-HU" sz="1800"/>
              <a:t>► Scientifically</a:t>
            </a:r>
            <a:endParaRPr lang="hu-HU" altLang="hu-HU" sz="1800"/>
          </a:p>
          <a:p>
            <a:pPr eaLnBrk="1" hangingPunct="1">
              <a:spcBef>
                <a:spcPct val="0"/>
              </a:spcBef>
              <a:buNone/>
            </a:pPr>
            <a:r>
              <a:rPr lang="hu-HU" altLang="hu-HU" sz="1800"/>
              <a:t>►  Ideologically</a:t>
            </a:r>
            <a:endParaRPr lang="hu-HU" altLang="hu-HU" sz="180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FA7750A-C088-16AA-A3E1-EAE01E77D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52736"/>
            <a:ext cx="3719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rgbClr val="00B050"/>
                </a:solidFill>
              </a:rPr>
              <a:t>1.1 Scientific theory building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6" name="Oval 6">
            <a:extLst>
              <a:ext uri="{FF2B5EF4-FFF2-40B4-BE49-F238E27FC236}">
                <a16:creationId xmlns:a16="http://schemas.microsoft.com/office/drawing/2014/main" id="{38EF13CB-8162-73EE-C2EE-505190F65FB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395119" y="1180306"/>
            <a:ext cx="3525838" cy="5578475"/>
          </a:xfrm>
          <a:prstGeom prst="ellipse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hu-HU" altLang="hu-HU" sz="1800"/>
          </a:p>
        </p:txBody>
      </p:sp>
      <p:sp>
        <p:nvSpPr>
          <p:cNvPr id="31747" name="Line 3">
            <a:extLst>
              <a:ext uri="{FF2B5EF4-FFF2-40B4-BE49-F238E27FC236}">
                <a16:creationId xmlns:a16="http://schemas.microsoft.com/office/drawing/2014/main" id="{71E2AD00-2D0E-FBE7-A97B-727924D6E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7888" y="2617788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AC9A1B4F-EFE3-D496-CD69-F97DBFD862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938" y="2565400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1FDD42AC-EDB0-53AB-37C3-F8E31A4F65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0238" y="4437063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07DC1438-5E50-CF71-B033-ED2AA0A4E0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6275" y="261778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51" name="Line 7">
            <a:extLst>
              <a:ext uri="{FF2B5EF4-FFF2-40B4-BE49-F238E27FC236}">
                <a16:creationId xmlns:a16="http://schemas.microsoft.com/office/drawing/2014/main" id="{1A874EAA-8001-DEBC-EA87-5E64ED0223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2565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52" name="Line 8">
            <a:extLst>
              <a:ext uri="{FF2B5EF4-FFF2-40B4-BE49-F238E27FC236}">
                <a16:creationId xmlns:a16="http://schemas.microsoft.com/office/drawing/2014/main" id="{F43E254D-B352-CC60-6A32-ED844F8174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443706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7059DB56-B780-4AB1-10ED-FCB12F4AE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2133600"/>
            <a:ext cx="23526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Commercial bank (A)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D158D16B-63D4-5DD3-2171-085C70AC6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0" y="2133600"/>
            <a:ext cx="23526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Commercial bank (B)</a:t>
            </a:r>
          </a:p>
        </p:txBody>
      </p:sp>
      <p:sp>
        <p:nvSpPr>
          <p:cNvPr id="31755" name="Text Box 11">
            <a:extLst>
              <a:ext uri="{FF2B5EF4-FFF2-40B4-BE49-F238E27FC236}">
                <a16:creationId xmlns:a16="http://schemas.microsoft.com/office/drawing/2014/main" id="{925E2455-47A9-BABB-E1C2-F930EE487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338" y="4005263"/>
            <a:ext cx="219868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Non-bank agent (B)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7B43D417-004C-8B6B-7DF5-FFC1AF685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4437063"/>
            <a:ext cx="792163" cy="79216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debt</a:t>
            </a:r>
          </a:p>
        </p:txBody>
      </p:sp>
      <p:sp>
        <p:nvSpPr>
          <p:cNvPr id="20495" name="Rectangle 17">
            <a:extLst>
              <a:ext uri="{FF2B5EF4-FFF2-40B4-BE49-F238E27FC236}">
                <a16:creationId xmlns:a16="http://schemas.microsoft.com/office/drawing/2014/main" id="{442F5532-522C-1440-A40F-073301E04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65400"/>
            <a:ext cx="792163" cy="431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LB</a:t>
            </a: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63565F92-B341-97F7-5FCD-112AFBC8C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2635250"/>
            <a:ext cx="1584325" cy="325438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claim on Bank (B)</a:t>
            </a:r>
          </a:p>
        </p:txBody>
      </p:sp>
      <p:sp>
        <p:nvSpPr>
          <p:cNvPr id="31759" name="Rectangle 28">
            <a:extLst>
              <a:ext uri="{FF2B5EF4-FFF2-40B4-BE49-F238E27FC236}">
                <a16:creationId xmlns:a16="http://schemas.microsoft.com/office/drawing/2014/main" id="{BF296AE2-AA30-AF17-36C2-E34AEDA3D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8257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31760" name="Rectangle 32">
            <a:extLst>
              <a:ext uri="{FF2B5EF4-FFF2-40B4-BE49-F238E27FC236}">
                <a16:creationId xmlns:a16="http://schemas.microsoft.com/office/drawing/2014/main" id="{E7FF5E2D-F71F-E37A-09B1-44F6F133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65463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36" name="Rectangle 137">
            <a:extLst>
              <a:ext uri="{FF2B5EF4-FFF2-40B4-BE49-F238E27FC236}">
                <a16:creationId xmlns:a16="http://schemas.microsoft.com/office/drawing/2014/main" id="{C996762A-41A6-B616-6AC2-3DE038DA3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2565400"/>
            <a:ext cx="792162" cy="79216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claim</a:t>
            </a:r>
          </a:p>
        </p:txBody>
      </p:sp>
      <p:sp>
        <p:nvSpPr>
          <p:cNvPr id="37" name="Rectangle 135">
            <a:extLst>
              <a:ext uri="{FF2B5EF4-FFF2-40B4-BE49-F238E27FC236}">
                <a16:creationId xmlns:a16="http://schemas.microsoft.com/office/drawing/2014/main" id="{4339A44B-90D7-72AF-C3B3-E880BFCC4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65400"/>
            <a:ext cx="792163" cy="792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0" name="Rectangle 136">
            <a:extLst>
              <a:ext uri="{FF2B5EF4-FFF2-40B4-BE49-F238E27FC236}">
                <a16:creationId xmlns:a16="http://schemas.microsoft.com/office/drawing/2014/main" id="{6AD09682-4C67-6456-DA70-62E8F0CEC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638" y="4448175"/>
            <a:ext cx="792162" cy="7921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1" name="Rectangle 135">
            <a:extLst>
              <a:ext uri="{FF2B5EF4-FFF2-40B4-BE49-F238E27FC236}">
                <a16:creationId xmlns:a16="http://schemas.microsoft.com/office/drawing/2014/main" id="{DC07B8A3-67D0-D32C-E4E4-911ED864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2632075"/>
            <a:ext cx="792163" cy="325438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4" name="Rectangle 135">
            <a:extLst>
              <a:ext uri="{FF2B5EF4-FFF2-40B4-BE49-F238E27FC236}">
                <a16:creationId xmlns:a16="http://schemas.microsoft.com/office/drawing/2014/main" id="{300B31F9-574C-F7DA-470E-D8F22FD68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4443413"/>
            <a:ext cx="790575" cy="328612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31766" name="Dia számának helye 6">
            <a:extLst>
              <a:ext uri="{FF2B5EF4-FFF2-40B4-BE49-F238E27FC236}">
                <a16:creationId xmlns:a16="http://schemas.microsoft.com/office/drawing/2014/main" id="{AC4F41C3-B750-567C-BD90-B7D9BCD6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C14F76F-EFCF-4495-BCC9-CB303222E154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hu-HU" altLang="hu-HU" sz="1400"/>
          </a:p>
        </p:txBody>
      </p:sp>
      <p:pic>
        <p:nvPicPr>
          <p:cNvPr id="31767" name="Picture 4" descr="maestro">
            <a:extLst>
              <a:ext uri="{FF2B5EF4-FFF2-40B4-BE49-F238E27FC236}">
                <a16:creationId xmlns:a16="http://schemas.microsoft.com/office/drawing/2014/main" id="{15888B8F-58E2-D6A7-624C-D7B00C4A0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950" y="5589588"/>
            <a:ext cx="762000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68" name="Szövegdoboz 6">
            <a:extLst>
              <a:ext uri="{FF2B5EF4-FFF2-40B4-BE49-F238E27FC236}">
                <a16:creationId xmlns:a16="http://schemas.microsoft.com/office/drawing/2014/main" id="{823A72E4-566D-E7AC-AEE9-D16484EA2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350" y="519113"/>
            <a:ext cx="4538663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Clearing (settlement of mutual debts) is possible </a:t>
            </a:r>
            <a:r>
              <a:rPr lang="hu-HU" altLang="hu-HU" sz="1800" b="1" u="sng"/>
              <a:t>in principle without reserves </a:t>
            </a:r>
            <a:r>
              <a:rPr lang="hu-HU" altLang="hu-HU" sz="1800" b="1"/>
              <a:t>among commercial banks!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NO NEED FOR RESERVES BEFORHAND TO CREATE MONEY</a:t>
            </a:r>
          </a:p>
        </p:txBody>
      </p:sp>
      <p:sp>
        <p:nvSpPr>
          <p:cNvPr id="31769" name="Text Box 11">
            <a:extLst>
              <a:ext uri="{FF2B5EF4-FFF2-40B4-BE49-F238E27FC236}">
                <a16:creationId xmlns:a16="http://schemas.microsoft.com/office/drawing/2014/main" id="{E07C6ED3-D689-2003-4805-1D01FD681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75" y="4005263"/>
            <a:ext cx="21986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Non-bank agent (A)</a:t>
            </a:r>
          </a:p>
        </p:txBody>
      </p:sp>
      <p:sp>
        <p:nvSpPr>
          <p:cNvPr id="31770" name="Text Box 11">
            <a:extLst>
              <a:ext uri="{FF2B5EF4-FFF2-40B4-BE49-F238E27FC236}">
                <a16:creationId xmlns:a16="http://schemas.microsoft.com/office/drawing/2014/main" id="{0F1B67CF-E578-DF23-B16F-87F2BA474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3" y="3995738"/>
            <a:ext cx="224948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Non-bank agent (B’)</a:t>
            </a:r>
          </a:p>
        </p:txBody>
      </p: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C4B95884-5C16-6506-A480-F2A75468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538" y="3068638"/>
            <a:ext cx="1868487" cy="295275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Debt to bank (A)</a:t>
            </a:r>
          </a:p>
        </p:txBody>
      </p:sp>
      <p:sp>
        <p:nvSpPr>
          <p:cNvPr id="32" name="Rectangle 136">
            <a:extLst>
              <a:ext uri="{FF2B5EF4-FFF2-40B4-BE49-F238E27FC236}">
                <a16:creationId xmlns:a16="http://schemas.microsoft.com/office/drawing/2014/main" id="{75F76007-D667-45A4-15EC-DF3495AC1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113" y="4437063"/>
            <a:ext cx="792162" cy="482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34" name="Rectangle 136">
            <a:extLst>
              <a:ext uri="{FF2B5EF4-FFF2-40B4-BE49-F238E27FC236}">
                <a16:creationId xmlns:a16="http://schemas.microsoft.com/office/drawing/2014/main" id="{1C76E261-3218-5CC9-B734-4FB939A4E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75" y="2578100"/>
            <a:ext cx="792163" cy="482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31774" name="Line 6">
            <a:extLst>
              <a:ext uri="{FF2B5EF4-FFF2-40B4-BE49-F238E27FC236}">
                <a16:creationId xmlns:a16="http://schemas.microsoft.com/office/drawing/2014/main" id="{DC41F9BA-C4EC-D60A-D301-7B24BFB358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9263" y="444341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75" name="Line 6">
            <a:extLst>
              <a:ext uri="{FF2B5EF4-FFF2-40B4-BE49-F238E27FC236}">
                <a16:creationId xmlns:a16="http://schemas.microsoft.com/office/drawing/2014/main" id="{6D2956B8-7E72-5AF8-C099-1D987A332E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32850" y="448151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76" name="Line 5">
            <a:extLst>
              <a:ext uri="{FF2B5EF4-FFF2-40B4-BE49-F238E27FC236}">
                <a16:creationId xmlns:a16="http://schemas.microsoft.com/office/drawing/2014/main" id="{27BF72FD-F127-BDE1-EBCE-E34AB5758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2725" y="4481513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77" name="Line 5">
            <a:extLst>
              <a:ext uri="{FF2B5EF4-FFF2-40B4-BE49-F238E27FC236}">
                <a16:creationId xmlns:a16="http://schemas.microsoft.com/office/drawing/2014/main" id="{B5823B9D-8289-F0E8-BFF4-CCD5BE36D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263" y="4437063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FAE7B335-2C23-83BF-0E01-7F688A8DE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8" y="673100"/>
            <a:ext cx="4924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Agent (B) takes a loan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and transfers 100 $ to agent (A).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Afterwards, agent (A) transfers 100$ to agent (B’).</a:t>
            </a:r>
          </a:p>
        </p:txBody>
      </p:sp>
      <p:sp>
        <p:nvSpPr>
          <p:cNvPr id="43" name="Rectangle 135">
            <a:extLst>
              <a:ext uri="{FF2B5EF4-FFF2-40B4-BE49-F238E27FC236}">
                <a16:creationId xmlns:a16="http://schemas.microsoft.com/office/drawing/2014/main" id="{BF382BAD-348A-BDFC-2F6F-B75A4A79D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1163" y="4508500"/>
            <a:ext cx="792162" cy="325438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5" name="Rectangle 21">
            <a:extLst>
              <a:ext uri="{FF2B5EF4-FFF2-40B4-BE49-F238E27FC236}">
                <a16:creationId xmlns:a16="http://schemas.microsoft.com/office/drawing/2014/main" id="{479DC17D-3076-12E7-5D31-497DFD444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3" y="2646363"/>
            <a:ext cx="1673225" cy="288925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Debt to Bank (B)</a:t>
            </a:r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D6BA47BA-0CDC-68AC-2F27-1F7F0C91B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3" y="3357563"/>
            <a:ext cx="1584325" cy="325437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Claim on bank (A)</a:t>
            </a:r>
          </a:p>
        </p:txBody>
      </p:sp>
      <p:sp>
        <p:nvSpPr>
          <p:cNvPr id="47" name="Rectangle 135">
            <a:extLst>
              <a:ext uri="{FF2B5EF4-FFF2-40B4-BE49-F238E27FC236}">
                <a16:creationId xmlns:a16="http://schemas.microsoft.com/office/drawing/2014/main" id="{76843A93-4C45-94CE-15A4-52FEA7E69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538" y="3368675"/>
            <a:ext cx="792162" cy="325438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48" name="Rectangle 135">
            <a:extLst>
              <a:ext uri="{FF2B5EF4-FFF2-40B4-BE49-F238E27FC236}">
                <a16:creationId xmlns:a16="http://schemas.microsoft.com/office/drawing/2014/main" id="{38CB8C4A-A697-C7BD-8E8C-E291DFB03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032125"/>
            <a:ext cx="792163" cy="325438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D</a:t>
            </a:r>
          </a:p>
        </p:txBody>
      </p:sp>
      <p:sp>
        <p:nvSpPr>
          <p:cNvPr id="31784" name="Text Box 9">
            <a:extLst>
              <a:ext uri="{FF2B5EF4-FFF2-40B4-BE49-F238E27FC236}">
                <a16:creationId xmlns:a16="http://schemas.microsoft.com/office/drawing/2014/main" id="{E991615E-7F78-DD23-DE74-13CB347DC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788988"/>
            <a:ext cx="155733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Central bank </a:t>
            </a:r>
          </a:p>
        </p:txBody>
      </p:sp>
      <p:sp>
        <p:nvSpPr>
          <p:cNvPr id="31785" name="Line 6">
            <a:extLst>
              <a:ext uri="{FF2B5EF4-FFF2-40B4-BE49-F238E27FC236}">
                <a16:creationId xmlns:a16="http://schemas.microsoft.com/office/drawing/2014/main" id="{76CF1A8F-FC69-9DD5-0BF3-6E814C2AA6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80100" y="1125538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1786" name="Line 3">
            <a:extLst>
              <a:ext uri="{FF2B5EF4-FFF2-40B4-BE49-F238E27FC236}">
                <a16:creationId xmlns:a16="http://schemas.microsoft.com/office/drawing/2014/main" id="{12FF98DD-4498-505F-D974-D52B7490DE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8700" y="1125538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5979EBAE-4AD7-8595-B29E-D602481B4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150" y="1844675"/>
            <a:ext cx="2771775" cy="3644900"/>
          </a:xfrm>
          <a:prstGeom prst="ellipse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9525">
            <a:noFill/>
            <a:round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hu-HU" altLang="hu-HU" sz="1800"/>
          </a:p>
        </p:txBody>
      </p:sp>
      <p:sp>
        <p:nvSpPr>
          <p:cNvPr id="3" name="Szövegdoboz 6">
            <a:extLst>
              <a:ext uri="{FF2B5EF4-FFF2-40B4-BE49-F238E27FC236}">
                <a16:creationId xmlns:a16="http://schemas.microsoft.com/office/drawing/2014/main" id="{A0A796E1-CD9C-5626-D802-767203A8F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11" y="332656"/>
            <a:ext cx="16668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BECAUSE (1)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8775E24-9EDE-B1DF-A820-9E8304B8E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3131" y="-11662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495" grpId="0" animBg="1"/>
      <p:bldP spid="20500" grpId="0" animBg="1"/>
      <p:bldP spid="20500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44" grpId="1" animBg="1"/>
      <p:bldP spid="20501" grpId="0" animBg="1"/>
      <p:bldP spid="20501" grpId="1" animBg="1"/>
      <p:bldP spid="32" grpId="0" animBg="1"/>
      <p:bldP spid="34" grpId="0" animBg="1"/>
      <p:bldP spid="43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1D1898BB-2078-22C9-0F50-B93BE2510759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1506" name="Dia számának helye 1">
            <a:extLst>
              <a:ext uri="{FF2B5EF4-FFF2-40B4-BE49-F238E27FC236}">
                <a16:creationId xmlns:a16="http://schemas.microsoft.com/office/drawing/2014/main" id="{54748EAF-509E-57FC-E525-E201FE87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157CE1-ED3F-4AAC-B2C5-AE0970B3E40E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hu-HU" altLang="hu-HU" sz="140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FDF2E13B-4B65-99BC-EA3D-5F1FD1673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957638"/>
            <a:ext cx="53641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u="sng"/>
              <a:t>B/ Lending again and again out of depositied coins …</a:t>
            </a:r>
          </a:p>
        </p:txBody>
      </p:sp>
      <p:sp>
        <p:nvSpPr>
          <p:cNvPr id="24599" name="Téglalap 9">
            <a:extLst>
              <a:ext uri="{FF2B5EF4-FFF2-40B4-BE49-F238E27FC236}">
                <a16:creationId xmlns:a16="http://schemas.microsoft.com/office/drawing/2014/main" id="{CD29B4D7-C5C4-CFA9-2C4F-B7FDD81DF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179" y="3538627"/>
            <a:ext cx="61943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1000$ coins, 10% reserve in gold coins, 20% of coins is deposited</a:t>
            </a:r>
            <a:endParaRPr lang="hu-HU" altLang="hu-HU" sz="1600"/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CD86D049-EF17-4488-E0D0-12DACF9302F3}"/>
              </a:ext>
            </a:extLst>
          </p:cNvPr>
          <p:cNvSpPr txBox="1"/>
          <p:nvPr/>
        </p:nvSpPr>
        <p:spPr>
          <a:xfrm>
            <a:off x="296863" y="5316538"/>
            <a:ext cx="1728787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hu-HU" sz="1600" err="1"/>
              <a:t>Claim 1810$</a:t>
            </a:r>
          </a:p>
          <a:p>
            <a:pPr algn="ctr">
              <a:defRPr/>
            </a:pPr>
            <a:endParaRPr lang="hu-HU" sz="1600"/>
          </a:p>
        </p:txBody>
      </p:sp>
      <p:sp>
        <p:nvSpPr>
          <p:cNvPr id="24608" name="Szövegdoboz 49">
            <a:extLst>
              <a:ext uri="{FF2B5EF4-FFF2-40B4-BE49-F238E27FC236}">
                <a16:creationId xmlns:a16="http://schemas.microsoft.com/office/drawing/2014/main" id="{1A9DDF56-4FDB-5493-F2C0-064F4DEF1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989" y="5445224"/>
            <a:ext cx="66376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=10+200*0,9+(200*0,9)*0,9+…                =10+180/(1-0,9)=1810$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         1st loan      2nd loan</a:t>
            </a:r>
            <a:endParaRPr lang="hu-HU" altLang="hu-HU" sz="160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F5227FF-6D42-82C8-DFEF-1D55FD81D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75" y="4077072"/>
            <a:ext cx="193833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Multiplier effect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49A63184-326A-7F1E-F809-1E253C6F0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263" y="6155456"/>
            <a:ext cx="2249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1810% profit/year!!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B115F3A1-B56F-F818-296E-5105C9C4A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4624388"/>
            <a:ext cx="890588" cy="5207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2000$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hu-HU" altLang="hu-HU" sz="1400" i="1">
                <a:latin typeface="Brush Script MT" panose="03060802040406070304" pitchFamily="66" charset="0"/>
                <a:cs typeface="Times New Roman" panose="02020603050405020304" pitchFamily="18" charset="0"/>
              </a:rPr>
              <a:t>Rotschild</a:t>
            </a:r>
            <a:endParaRPr lang="hu-HU" altLang="hu-HU" sz="1400"/>
          </a:p>
        </p:txBody>
      </p:sp>
      <p:sp>
        <p:nvSpPr>
          <p:cNvPr id="39" name="Szövegdoboz 49">
            <a:extLst>
              <a:ext uri="{FF2B5EF4-FFF2-40B4-BE49-F238E27FC236}">
                <a16:creationId xmlns:a16="http://schemas.microsoft.com/office/drawing/2014/main" id="{754CEF43-ECE0-B47E-0C81-184EF817D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4413" y="4644425"/>
            <a:ext cx="61219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200 (1000*0,2) +200*0,9 +….                 =200/(1-0,9)=2000$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  1st deposit 2nd deposit („replenish” to 200)</a:t>
            </a:r>
          </a:p>
        </p:txBody>
      </p:sp>
      <p:sp>
        <p:nvSpPr>
          <p:cNvPr id="41" name="Szövegdoboz 13">
            <a:extLst>
              <a:ext uri="{FF2B5EF4-FFF2-40B4-BE49-F238E27FC236}">
                <a16:creationId xmlns:a16="http://schemas.microsoft.com/office/drawing/2014/main" id="{0E88029B-13C5-9344-8786-687C057E0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6227464"/>
            <a:ext cx="264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=200+1991-2000=191</a:t>
            </a:r>
          </a:p>
        </p:txBody>
      </p:sp>
      <p:sp>
        <p:nvSpPr>
          <p:cNvPr id="42" name="Szövegdoboz 45">
            <a:extLst>
              <a:ext uri="{FF2B5EF4-FFF2-40B4-BE49-F238E27FC236}">
                <a16:creationId xmlns:a16="http://schemas.microsoft.com/office/drawing/2014/main" id="{18F93AE3-9A6F-1AE8-D1AF-CADD3CB2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259214"/>
            <a:ext cx="1619250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MONEY 191$</a:t>
            </a:r>
          </a:p>
        </p:txBody>
      </p: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75E0E430-7A69-1BCA-4E8C-4994CD9D35FE}"/>
              </a:ext>
            </a:extLst>
          </p:cNvPr>
          <p:cNvCxnSpPr/>
          <p:nvPr/>
        </p:nvCxnSpPr>
        <p:spPr>
          <a:xfrm flipH="1">
            <a:off x="1058863" y="4624388"/>
            <a:ext cx="0" cy="61118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2">
            <a:extLst>
              <a:ext uri="{FF2B5EF4-FFF2-40B4-BE49-F238E27FC236}">
                <a16:creationId xmlns:a16="http://schemas.microsoft.com/office/drawing/2014/main" id="{EDA83F69-E4E2-827F-88AD-DD057E153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4292600"/>
            <a:ext cx="1085850" cy="2809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/>
              <a:t>MONEY 10$</a:t>
            </a:r>
          </a:p>
        </p:txBody>
      </p:sp>
      <p:cxnSp>
        <p:nvCxnSpPr>
          <p:cNvPr id="47" name="Egyenes összekötő nyíllal 46">
            <a:extLst>
              <a:ext uri="{FF2B5EF4-FFF2-40B4-BE49-F238E27FC236}">
                <a16:creationId xmlns:a16="http://schemas.microsoft.com/office/drawing/2014/main" id="{0E3CE44C-FF57-86DB-DD84-60865EC3A63B}"/>
              </a:ext>
            </a:extLst>
          </p:cNvPr>
          <p:cNvCxnSpPr/>
          <p:nvPr/>
        </p:nvCxnSpPr>
        <p:spPr>
          <a:xfrm flipH="1">
            <a:off x="1058863" y="5949280"/>
            <a:ext cx="0" cy="25241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zövegdoboz 49">
            <a:extLst>
              <a:ext uri="{FF2B5EF4-FFF2-40B4-BE49-F238E27FC236}">
                <a16:creationId xmlns:a16="http://schemas.microsoft.com/office/drawing/2014/main" id="{126D9D50-8363-AFB7-C2E0-FF821D27A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746" y="4340656"/>
            <a:ext cx="6761162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200$=20% </a:t>
            </a:r>
            <a:r>
              <a:rPr lang="en-US" altLang="hu-HU" sz="1600"/>
              <a:t>of all coins </a:t>
            </a:r>
            <a:r>
              <a:rPr lang="hu-HU" altLang="hu-HU" sz="1600"/>
              <a:t>deposit→10% reserve: 200/01=2000 banknote</a:t>
            </a:r>
            <a:endParaRPr lang="hu-HU" altLang="hu-HU" sz="160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CCD6878E-1B4F-FD4D-7097-134D95C46856}"/>
              </a:ext>
            </a:extLst>
          </p:cNvPr>
          <p:cNvCxnSpPr/>
          <p:nvPr/>
        </p:nvCxnSpPr>
        <p:spPr>
          <a:xfrm flipV="1">
            <a:off x="3317293" y="5211173"/>
            <a:ext cx="468313" cy="230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34693688-C33D-3C9F-0D26-A6028BC565F4}"/>
              </a:ext>
            </a:extLst>
          </p:cNvPr>
          <p:cNvCxnSpPr/>
          <p:nvPr/>
        </p:nvCxnSpPr>
        <p:spPr>
          <a:xfrm flipH="1">
            <a:off x="3081338" y="5229200"/>
            <a:ext cx="0" cy="27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B740E508-7588-7FFB-349E-4F92DD2EA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0" y="44034"/>
            <a:ext cx="68407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3.3.2 </a:t>
            </a:r>
            <a:r>
              <a:rPr lang="hu-HU" altLang="hu-HU" sz="1600" b="1" kern="0" err="1">
                <a:solidFill>
                  <a:srgbClr val="00B050"/>
                </a:solidFill>
                <a:latin typeface="+mj-lt"/>
              </a:rPr>
              <a:t>Evolution of monetary systems </a:t>
            </a:r>
            <a:r>
              <a:rPr lang="hu-HU" altLang="hu-HU" sz="1600" kern="0">
                <a:solidFill>
                  <a:srgbClr val="00B050"/>
                </a:solidFill>
                <a:latin typeface="+mj-lt"/>
              </a:rPr>
              <a:t>: economic analysis</a:t>
            </a:r>
            <a:r>
              <a:rPr lang="hu-HU" altLang="hu-HU" sz="16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Szövegdoboz 49">
            <a:extLst>
              <a:ext uri="{FF2B5EF4-FFF2-40B4-BE49-F238E27FC236}">
                <a16:creationId xmlns:a16="http://schemas.microsoft.com/office/drawing/2014/main" id="{9FF70D25-0F40-ED0E-147F-44843414E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2444" y="5178678"/>
            <a:ext cx="3210946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err="1"/>
              <a:t>loan=10(initial)+2000-0,1*2000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E94B3270-62A2-0734-4823-36CDE427AE5C}"/>
              </a:ext>
            </a:extLst>
          </p:cNvPr>
          <p:cNvCxnSpPr/>
          <p:nvPr/>
        </p:nvCxnSpPr>
        <p:spPr>
          <a:xfrm flipH="1">
            <a:off x="4140200" y="5229200"/>
            <a:ext cx="0" cy="270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6">
            <a:extLst>
              <a:ext uri="{FF2B5EF4-FFF2-40B4-BE49-F238E27FC236}">
                <a16:creationId xmlns:a16="http://schemas.microsoft.com/office/drawing/2014/main" id="{BD1DD30F-0D96-2AAE-5F72-43F7F341B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11" y="332656"/>
            <a:ext cx="16668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/>
              <a:t>BECAUSE (2)</a:t>
            </a:r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D039824A-DC2D-11B7-549A-CB4EE8057128}"/>
              </a:ext>
            </a:extLst>
          </p:cNvPr>
          <p:cNvSpPr/>
          <p:nvPr/>
        </p:nvSpPr>
        <p:spPr>
          <a:xfrm>
            <a:off x="2267744" y="4581128"/>
            <a:ext cx="1524000" cy="1581591"/>
          </a:xfrm>
          <a:custGeom>
            <a:gdLst>
              <a:gd name="connsiteX0" fmla="*/ 21772 w 1524000"/>
              <a:gd name="connsiteY0" fmla="*/ 3162 h 1581591"/>
              <a:gd name="connsiteX1" fmla="*/ 87086 w 1524000"/>
              <a:gd name="connsiteY1" fmla="*/ 24934 h 1581591"/>
              <a:gd name="connsiteX2" fmla="*/ 163286 w 1524000"/>
              <a:gd name="connsiteY2" fmla="*/ 35820 h 1581591"/>
              <a:gd name="connsiteX3" fmla="*/ 457200 w 1524000"/>
              <a:gd name="connsiteY3" fmla="*/ 57591 h 1581591"/>
              <a:gd name="connsiteX4" fmla="*/ 500743 w 1524000"/>
              <a:gd name="connsiteY4" fmla="*/ 68477 h 1581591"/>
              <a:gd name="connsiteX5" fmla="*/ 642258 w 1524000"/>
              <a:gd name="connsiteY5" fmla="*/ 90248 h 1581591"/>
              <a:gd name="connsiteX6" fmla="*/ 674915 w 1524000"/>
              <a:gd name="connsiteY6" fmla="*/ 112020 h 1581591"/>
              <a:gd name="connsiteX7" fmla="*/ 751115 w 1524000"/>
              <a:gd name="connsiteY7" fmla="*/ 122905 h 1581591"/>
              <a:gd name="connsiteX8" fmla="*/ 794658 w 1524000"/>
              <a:gd name="connsiteY8" fmla="*/ 133791 h 1581591"/>
              <a:gd name="connsiteX9" fmla="*/ 990600 w 1524000"/>
              <a:gd name="connsiteY9" fmla="*/ 122905 h 1581591"/>
              <a:gd name="connsiteX10" fmla="*/ 1066800 w 1524000"/>
              <a:gd name="connsiteY10" fmla="*/ 101134 h 1581591"/>
              <a:gd name="connsiteX11" fmla="*/ 1121229 w 1524000"/>
              <a:gd name="connsiteY11" fmla="*/ 90248 h 1581591"/>
              <a:gd name="connsiteX12" fmla="*/ 1404258 w 1524000"/>
              <a:gd name="connsiteY12" fmla="*/ 112020 h 1581591"/>
              <a:gd name="connsiteX13" fmla="*/ 1480458 w 1524000"/>
              <a:gd name="connsiteY13" fmla="*/ 286191 h 1581591"/>
              <a:gd name="connsiteX14" fmla="*/ 1524000 w 1524000"/>
              <a:gd name="connsiteY14" fmla="*/ 471248 h 1581591"/>
              <a:gd name="connsiteX15" fmla="*/ 1480458 w 1524000"/>
              <a:gd name="connsiteY15" fmla="*/ 547448 h 1581591"/>
              <a:gd name="connsiteX16" fmla="*/ 1436915 w 1524000"/>
              <a:gd name="connsiteY16" fmla="*/ 590991 h 1581591"/>
              <a:gd name="connsiteX17" fmla="*/ 1371600 w 1524000"/>
              <a:gd name="connsiteY17" fmla="*/ 656305 h 1581591"/>
              <a:gd name="connsiteX18" fmla="*/ 1338943 w 1524000"/>
              <a:gd name="connsiteY18" fmla="*/ 765162 h 1581591"/>
              <a:gd name="connsiteX19" fmla="*/ 1328058 w 1524000"/>
              <a:gd name="connsiteY19" fmla="*/ 797820 h 1581591"/>
              <a:gd name="connsiteX20" fmla="*/ 1295400 w 1524000"/>
              <a:gd name="connsiteY20" fmla="*/ 808705 h 1581591"/>
              <a:gd name="connsiteX21" fmla="*/ 1284515 w 1524000"/>
              <a:gd name="connsiteY21" fmla="*/ 841362 h 1581591"/>
              <a:gd name="connsiteX22" fmla="*/ 1262743 w 1524000"/>
              <a:gd name="connsiteY22" fmla="*/ 928448 h 1581591"/>
              <a:gd name="connsiteX23" fmla="*/ 1197429 w 1524000"/>
              <a:gd name="connsiteY23" fmla="*/ 971991 h 1581591"/>
              <a:gd name="connsiteX24" fmla="*/ 1186543 w 1524000"/>
              <a:gd name="connsiteY24" fmla="*/ 1015534 h 1581591"/>
              <a:gd name="connsiteX25" fmla="*/ 1143000 w 1524000"/>
              <a:gd name="connsiteY25" fmla="*/ 1048191 h 1581591"/>
              <a:gd name="connsiteX26" fmla="*/ 1066800 w 1524000"/>
              <a:gd name="connsiteY26" fmla="*/ 1069962 h 1581591"/>
              <a:gd name="connsiteX27" fmla="*/ 1055915 w 1524000"/>
              <a:gd name="connsiteY27" fmla="*/ 1342105 h 1581591"/>
              <a:gd name="connsiteX28" fmla="*/ 1034143 w 1524000"/>
              <a:gd name="connsiteY28" fmla="*/ 1396534 h 1581591"/>
              <a:gd name="connsiteX29" fmla="*/ 1023258 w 1524000"/>
              <a:gd name="connsiteY29" fmla="*/ 1472734 h 1581591"/>
              <a:gd name="connsiteX30" fmla="*/ 1001486 w 1524000"/>
              <a:gd name="connsiteY30" fmla="*/ 1548934 h 1581591"/>
              <a:gd name="connsiteX31" fmla="*/ 957943 w 1524000"/>
              <a:gd name="connsiteY31" fmla="*/ 1559820 h 1581591"/>
              <a:gd name="connsiteX32" fmla="*/ 631372 w 1524000"/>
              <a:gd name="connsiteY32" fmla="*/ 1570705 h 1581591"/>
              <a:gd name="connsiteX33" fmla="*/ 391886 w 1524000"/>
              <a:gd name="connsiteY33" fmla="*/ 1581591 h 1581591"/>
              <a:gd name="connsiteX34" fmla="*/ 283029 w 1524000"/>
              <a:gd name="connsiteY34" fmla="*/ 1255020 h 1581591"/>
              <a:gd name="connsiteX35" fmla="*/ 304800 w 1524000"/>
              <a:gd name="connsiteY35" fmla="*/ 1124391 h 1581591"/>
              <a:gd name="connsiteX36" fmla="*/ 283029 w 1524000"/>
              <a:gd name="connsiteY36" fmla="*/ 830477 h 1581591"/>
              <a:gd name="connsiteX37" fmla="*/ 261258 w 1524000"/>
              <a:gd name="connsiteY37" fmla="*/ 808705 h 1581591"/>
              <a:gd name="connsiteX38" fmla="*/ 228600 w 1524000"/>
              <a:gd name="connsiteY38" fmla="*/ 765162 h 1581591"/>
              <a:gd name="connsiteX39" fmla="*/ 206829 w 1524000"/>
              <a:gd name="connsiteY39" fmla="*/ 678077 h 1581591"/>
              <a:gd name="connsiteX40" fmla="*/ 185058 w 1524000"/>
              <a:gd name="connsiteY40" fmla="*/ 623648 h 1581591"/>
              <a:gd name="connsiteX41" fmla="*/ 174172 w 1524000"/>
              <a:gd name="connsiteY41" fmla="*/ 569220 h 1581591"/>
              <a:gd name="connsiteX42" fmla="*/ 141515 w 1524000"/>
              <a:gd name="connsiteY42" fmla="*/ 536562 h 1581591"/>
              <a:gd name="connsiteX43" fmla="*/ 108858 w 1524000"/>
              <a:gd name="connsiteY43" fmla="*/ 438591 h 1581591"/>
              <a:gd name="connsiteX44" fmla="*/ 97972 w 1524000"/>
              <a:gd name="connsiteY44" fmla="*/ 384162 h 1581591"/>
              <a:gd name="connsiteX45" fmla="*/ 65315 w 1524000"/>
              <a:gd name="connsiteY45" fmla="*/ 329734 h 1581591"/>
              <a:gd name="connsiteX46" fmla="*/ 32658 w 1524000"/>
              <a:gd name="connsiteY46" fmla="*/ 253534 h 1581591"/>
              <a:gd name="connsiteX47" fmla="*/ 21772 w 1524000"/>
              <a:gd name="connsiteY47" fmla="*/ 220877 h 1581591"/>
              <a:gd name="connsiteX48" fmla="*/ 0 w 1524000"/>
              <a:gd name="connsiteY48" fmla="*/ 177334 h 1581591"/>
              <a:gd name="connsiteX49" fmla="*/ 10886 w 1524000"/>
              <a:gd name="connsiteY49" fmla="*/ 133791 h 1581591"/>
              <a:gd name="connsiteX50" fmla="*/ 21772 w 1524000"/>
              <a:gd name="connsiteY50" fmla="*/ 101134 h 1581591"/>
              <a:gd name="connsiteX51" fmla="*/ 21772 w 1524000"/>
              <a:gd name="connsiteY51" fmla="*/ 3162 h 158159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524000" h="1581591">
                <a:moveTo>
                  <a:pt x="21772" y="3162"/>
                </a:moveTo>
                <a:cubicBezTo>
                  <a:pt x="32658" y="-9538"/>
                  <a:pt x="64725" y="19774"/>
                  <a:pt x="87086" y="24934"/>
                </a:cubicBezTo>
                <a:cubicBezTo>
                  <a:pt x="112087" y="30704"/>
                  <a:pt x="137727" y="33565"/>
                  <a:pt x="163286" y="35820"/>
                </a:cubicBezTo>
                <a:cubicBezTo>
                  <a:pt x="261146" y="44455"/>
                  <a:pt x="359229" y="50334"/>
                  <a:pt x="457200" y="57591"/>
                </a:cubicBezTo>
                <a:cubicBezTo>
                  <a:pt x="471714" y="61220"/>
                  <a:pt x="485956" y="66202"/>
                  <a:pt x="500743" y="68477"/>
                </a:cubicBezTo>
                <a:cubicBezTo>
                  <a:pt x="663736" y="93552"/>
                  <a:pt x="544003" y="65684"/>
                  <a:pt x="642258" y="90248"/>
                </a:cubicBezTo>
                <a:cubicBezTo>
                  <a:pt x="653144" y="97505"/>
                  <a:pt x="662384" y="108261"/>
                  <a:pt x="674915" y="112020"/>
                </a:cubicBezTo>
                <a:cubicBezTo>
                  <a:pt x="699491" y="119393"/>
                  <a:pt x="725871" y="118315"/>
                  <a:pt x="751115" y="122905"/>
                </a:cubicBezTo>
                <a:cubicBezTo>
                  <a:pt x="765835" y="125581"/>
                  <a:pt x="780144" y="130162"/>
                  <a:pt x="794658" y="133791"/>
                </a:cubicBezTo>
                <a:cubicBezTo>
                  <a:pt x="859972" y="130162"/>
                  <a:pt x="925651" y="130699"/>
                  <a:pt x="990600" y="122905"/>
                </a:cubicBezTo>
                <a:cubicBezTo>
                  <a:pt x="1016828" y="119758"/>
                  <a:pt x="1041172" y="107541"/>
                  <a:pt x="1066800" y="101134"/>
                </a:cubicBezTo>
                <a:cubicBezTo>
                  <a:pt x="1084750" y="96647"/>
                  <a:pt x="1103086" y="93877"/>
                  <a:pt x="1121229" y="90248"/>
                </a:cubicBezTo>
                <a:cubicBezTo>
                  <a:pt x="1215572" y="97505"/>
                  <a:pt x="1310414" y="99911"/>
                  <a:pt x="1404258" y="112020"/>
                </a:cubicBezTo>
                <a:cubicBezTo>
                  <a:pt x="1502723" y="124725"/>
                  <a:pt x="1465399" y="188305"/>
                  <a:pt x="1480458" y="286191"/>
                </a:cubicBezTo>
                <a:cubicBezTo>
                  <a:pt x="1502319" y="428289"/>
                  <a:pt x="1487217" y="379289"/>
                  <a:pt x="1524000" y="471248"/>
                </a:cubicBezTo>
                <a:cubicBezTo>
                  <a:pt x="1511646" y="495957"/>
                  <a:pt x="1498921" y="525907"/>
                  <a:pt x="1480458" y="547448"/>
                </a:cubicBezTo>
                <a:cubicBezTo>
                  <a:pt x="1467100" y="563033"/>
                  <a:pt x="1450273" y="575406"/>
                  <a:pt x="1436915" y="590991"/>
                </a:cubicBezTo>
                <a:cubicBezTo>
                  <a:pt x="1379612" y="657844"/>
                  <a:pt x="1460925" y="589312"/>
                  <a:pt x="1371600" y="656305"/>
                </a:cubicBezTo>
                <a:cubicBezTo>
                  <a:pt x="1319872" y="811492"/>
                  <a:pt x="1371840" y="650020"/>
                  <a:pt x="1338943" y="765162"/>
                </a:cubicBezTo>
                <a:cubicBezTo>
                  <a:pt x="1335791" y="776195"/>
                  <a:pt x="1336172" y="789706"/>
                  <a:pt x="1328058" y="797820"/>
                </a:cubicBezTo>
                <a:cubicBezTo>
                  <a:pt x="1319944" y="805934"/>
                  <a:pt x="1306286" y="805077"/>
                  <a:pt x="1295400" y="808705"/>
                </a:cubicBezTo>
                <a:cubicBezTo>
                  <a:pt x="1291772" y="819591"/>
                  <a:pt x="1287534" y="830292"/>
                  <a:pt x="1284515" y="841362"/>
                </a:cubicBezTo>
                <a:cubicBezTo>
                  <a:pt x="1276642" y="870230"/>
                  <a:pt x="1287640" y="911850"/>
                  <a:pt x="1262743" y="928448"/>
                </a:cubicBezTo>
                <a:lnTo>
                  <a:pt x="1197429" y="971991"/>
                </a:lnTo>
                <a:cubicBezTo>
                  <a:pt x="1193800" y="986505"/>
                  <a:pt x="1195239" y="1003360"/>
                  <a:pt x="1186543" y="1015534"/>
                </a:cubicBezTo>
                <a:cubicBezTo>
                  <a:pt x="1175998" y="1030297"/>
                  <a:pt x="1158752" y="1039190"/>
                  <a:pt x="1143000" y="1048191"/>
                </a:cubicBezTo>
                <a:cubicBezTo>
                  <a:pt x="1130850" y="1055134"/>
                  <a:pt x="1076231" y="1067604"/>
                  <a:pt x="1066800" y="1069962"/>
                </a:cubicBezTo>
                <a:cubicBezTo>
                  <a:pt x="1063172" y="1160676"/>
                  <a:pt x="1064949" y="1251769"/>
                  <a:pt x="1055915" y="1342105"/>
                </a:cubicBezTo>
                <a:cubicBezTo>
                  <a:pt x="1053971" y="1361549"/>
                  <a:pt x="1038882" y="1377577"/>
                  <a:pt x="1034143" y="1396534"/>
                </a:cubicBezTo>
                <a:cubicBezTo>
                  <a:pt x="1027920" y="1421426"/>
                  <a:pt x="1028634" y="1447646"/>
                  <a:pt x="1023258" y="1472734"/>
                </a:cubicBezTo>
                <a:cubicBezTo>
                  <a:pt x="1017723" y="1498564"/>
                  <a:pt x="1017336" y="1527801"/>
                  <a:pt x="1001486" y="1548934"/>
                </a:cubicBezTo>
                <a:cubicBezTo>
                  <a:pt x="992509" y="1560903"/>
                  <a:pt x="972878" y="1558941"/>
                  <a:pt x="957943" y="1559820"/>
                </a:cubicBezTo>
                <a:cubicBezTo>
                  <a:pt x="849213" y="1566216"/>
                  <a:pt x="740209" y="1566519"/>
                  <a:pt x="631372" y="1570705"/>
                </a:cubicBezTo>
                <a:lnTo>
                  <a:pt x="391886" y="1581591"/>
                </a:lnTo>
                <a:cubicBezTo>
                  <a:pt x="172489" y="1561645"/>
                  <a:pt x="257090" y="1609517"/>
                  <a:pt x="283029" y="1255020"/>
                </a:cubicBezTo>
                <a:cubicBezTo>
                  <a:pt x="286250" y="1210994"/>
                  <a:pt x="304800" y="1124391"/>
                  <a:pt x="304800" y="1124391"/>
                </a:cubicBezTo>
                <a:cubicBezTo>
                  <a:pt x="297543" y="1026420"/>
                  <a:pt x="352493" y="899945"/>
                  <a:pt x="283029" y="830477"/>
                </a:cubicBezTo>
                <a:cubicBezTo>
                  <a:pt x="275772" y="823220"/>
                  <a:pt x="267828" y="816589"/>
                  <a:pt x="261258" y="808705"/>
                </a:cubicBezTo>
                <a:cubicBezTo>
                  <a:pt x="249643" y="794767"/>
                  <a:pt x="239486" y="779676"/>
                  <a:pt x="228600" y="765162"/>
                </a:cubicBezTo>
                <a:cubicBezTo>
                  <a:pt x="221343" y="736134"/>
                  <a:pt x="215628" y="706676"/>
                  <a:pt x="206829" y="678077"/>
                </a:cubicBezTo>
                <a:cubicBezTo>
                  <a:pt x="201082" y="659401"/>
                  <a:pt x="190673" y="642364"/>
                  <a:pt x="185058" y="623648"/>
                </a:cubicBezTo>
                <a:cubicBezTo>
                  <a:pt x="179742" y="605926"/>
                  <a:pt x="182446" y="585769"/>
                  <a:pt x="174172" y="569220"/>
                </a:cubicBezTo>
                <a:cubicBezTo>
                  <a:pt x="167287" y="555450"/>
                  <a:pt x="152401" y="547448"/>
                  <a:pt x="141515" y="536562"/>
                </a:cubicBezTo>
                <a:cubicBezTo>
                  <a:pt x="130629" y="503905"/>
                  <a:pt x="115609" y="472346"/>
                  <a:pt x="108858" y="438591"/>
                </a:cubicBezTo>
                <a:cubicBezTo>
                  <a:pt x="105229" y="420448"/>
                  <a:pt x="104844" y="401341"/>
                  <a:pt x="97972" y="384162"/>
                </a:cubicBezTo>
                <a:cubicBezTo>
                  <a:pt x="90114" y="364517"/>
                  <a:pt x="76201" y="347877"/>
                  <a:pt x="65315" y="329734"/>
                </a:cubicBezTo>
                <a:cubicBezTo>
                  <a:pt x="42659" y="239113"/>
                  <a:pt x="70245" y="328709"/>
                  <a:pt x="32658" y="253534"/>
                </a:cubicBezTo>
                <a:cubicBezTo>
                  <a:pt x="27526" y="243271"/>
                  <a:pt x="26292" y="231424"/>
                  <a:pt x="21772" y="220877"/>
                </a:cubicBezTo>
                <a:cubicBezTo>
                  <a:pt x="15379" y="205962"/>
                  <a:pt x="7257" y="191848"/>
                  <a:pt x="0" y="177334"/>
                </a:cubicBezTo>
                <a:cubicBezTo>
                  <a:pt x="3629" y="162820"/>
                  <a:pt x="6776" y="148176"/>
                  <a:pt x="10886" y="133791"/>
                </a:cubicBezTo>
                <a:cubicBezTo>
                  <a:pt x="14038" y="122758"/>
                  <a:pt x="18753" y="112204"/>
                  <a:pt x="21772" y="101134"/>
                </a:cubicBezTo>
                <a:cubicBezTo>
                  <a:pt x="44423" y="18080"/>
                  <a:pt x="10886" y="15862"/>
                  <a:pt x="21772" y="3162"/>
                </a:cubicBezTo>
                <a:close/>
              </a:path>
            </a:pathLst>
          </a:cu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3" name="Téglalap 9">
            <a:extLst>
              <a:ext uri="{FF2B5EF4-FFF2-40B4-BE49-F238E27FC236}">
                <a16:creationId xmlns:a16="http://schemas.microsoft.com/office/drawing/2014/main" id="{70BBDCBC-8515-9F80-F34A-68DEFC7B9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44" y="972471"/>
            <a:ext cx="11310541" cy="120032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hu-HU" sz="1800"/>
              <a:t>Out of $200 in coins, the lender can only lend $180, while the reserve in coins is 10%?</a:t>
            </a:r>
            <a:r>
              <a:rPr lang="hu-HU" altLang="hu-HU" sz="1800"/>
              <a:t>? What is the reserve ratio for the first loan?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hu-HU" sz="1800"/>
              <a:t>In this example, the loan is in coins only. Banks now lend only in cash?</a:t>
            </a:r>
            <a:endParaRPr lang="hu-HU" altLang="hu-HU" sz="1800"/>
          </a:p>
        </p:txBody>
      </p:sp>
    </p:spTree>
    <p:extLst>
      <p:ext uri="{BB962C8B-B14F-4D97-AF65-F5344CB8AC3E}">
        <p14:creationId val="1522444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599" grpId="0"/>
      <p:bldP spid="49" grpId="0" animBg="1"/>
      <p:bldP spid="24608" grpId="0"/>
      <p:bldP spid="2" grpId="0"/>
      <p:bldP spid="34" grpId="0"/>
      <p:bldP spid="37" grpId="0" animBg="1"/>
      <p:bldP spid="39" grpId="0"/>
      <p:bldP spid="41" grpId="0"/>
      <p:bldP spid="42" grpId="0" animBg="1"/>
      <p:bldP spid="46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4036" name="Dia számának helye 1">
            <a:extLst>
              <a:ext uri="{FF2B5EF4-FFF2-40B4-BE49-F238E27FC236}">
                <a16:creationId xmlns:a16="http://schemas.microsoft.com/office/drawing/2014/main" id="{7DE8B485-477A-7F56-C689-B2BF5D62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850" y="6245225"/>
            <a:ext cx="59055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7C85C0-7A91-4AE9-AC87-6EB795C10097}" type="slidenum">
              <a:rPr lang="hu-HU" altLang="hu-HU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hu-HU" altLang="hu-HU" sz="1400"/>
          </a:p>
        </p:txBody>
      </p:sp>
      <p:pic>
        <p:nvPicPr>
          <p:cNvPr id="44041" name="Picture 14" descr="Királyi korona szoba matrica - TenStickers">
            <a:extLst>
              <a:ext uri="{FF2B5EF4-FFF2-40B4-BE49-F238E27FC236}">
                <a16:creationId xmlns:a16="http://schemas.microsoft.com/office/drawing/2014/main" id="{CE0A184B-C36B-ED07-E9FC-A0F09EE8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356657">
            <a:off x="10406063" y="4281488"/>
            <a:ext cx="112712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8" descr="Kéz, megáll cégtábla. Megáll cégtábla, kéz, nyolcszögű, tiltott,  activities., piros. | CanStock">
            <a:extLst>
              <a:ext uri="{FF2B5EF4-FFF2-40B4-BE49-F238E27FC236}">
                <a16:creationId xmlns:a16="http://schemas.microsoft.com/office/drawing/2014/main" id="{CBF0F5A0-8EA3-BBD6-18C0-FFD882914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3435" y="2702719"/>
            <a:ext cx="804863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AD77579D-8CA7-417F-D607-737A6F10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10" y="47298"/>
            <a:ext cx="683158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3.3.3 The evolution of monetary systems: the directions not taken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Szövegdoboz 17">
            <a:extLst>
              <a:ext uri="{FF2B5EF4-FFF2-40B4-BE49-F238E27FC236}">
                <a16:creationId xmlns:a16="http://schemas.microsoft.com/office/drawing/2014/main" id="{49CF4E2A-F357-4F74-0261-836C16ECA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876949"/>
            <a:ext cx="11022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AutoNum type="alphaUcPeriod"/>
            </a:pPr>
            <a:r>
              <a:rPr lang="hu-HU" altLang="hu-HU" sz="1600" b="1">
                <a:solidFill>
                  <a:srgbClr val="0000FF"/>
                </a:solidFill>
              </a:rPr>
              <a:t>SOLUTION IN THE INTEREST OF THE COMMUNITY: exclusive and unlimited money power for the public, where money is not linked to anything (ex. precious metal).</a:t>
            </a:r>
          </a:p>
          <a:p>
            <a:pPr>
              <a:spcBef>
                <a:spcPct val="0"/>
              </a:spcBef>
              <a:buFontTx/>
              <a:buAutoNum type="alphaUcPeriod"/>
            </a:pPr>
            <a:r>
              <a:rPr lang="hu-HU" altLang="hu-HU" sz="1600" b="1" strike="sngStrike"/>
              <a:t>SOLUTION  IN THE INTEREST OF PRIVATE BANKERS: Gold standard monetary system</a:t>
            </a:r>
            <a:endParaRPr lang="hu-HU" altLang="hu-HU" sz="1600" b="1" strike="sngStrike"/>
          </a:p>
        </p:txBody>
      </p:sp>
      <p:sp>
        <p:nvSpPr>
          <p:cNvPr id="4" name="Téglalap 16">
            <a:extLst>
              <a:ext uri="{FF2B5EF4-FFF2-40B4-BE49-F238E27FC236}">
                <a16:creationId xmlns:a16="http://schemas.microsoft.com/office/drawing/2014/main" id="{3727E493-7879-1E44-79A6-747DA667B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2516882"/>
            <a:ext cx="84359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/>
              <a:t>4. Alternative monetary systems in the past: proposals and exisiting ones</a:t>
            </a:r>
            <a:endParaRPr lang="hu-HU" altLang="hu-HU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1. Chicago plan</a:t>
            </a:r>
            <a:endParaRPr lang="hu-HU" altLang="hu-H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2 Free money</a:t>
            </a:r>
            <a:endParaRPr lang="hu-HU" altLang="hu-HU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3. Greenback</a:t>
            </a:r>
            <a:endParaRPr lang="hu-HU" altLang="hu-HU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4FACC028-C70C-BD89-4BD5-0E93009AC2BB}"/>
              </a:ext>
            </a:extLst>
          </p:cNvPr>
          <p:cNvGraphicFramePr/>
          <p:nvPr>
            <p:extLst>
              <p:ext uri="{D42A27DB-BD31-4B8C-83A1-F6EECF244321}">
                <p14:modId val="2240898016"/>
              </p:ext>
            </p:extLst>
          </p:nvPr>
        </p:nvGraphicFramePr>
        <p:xfrm>
          <a:off x="119063" y="1318746"/>
          <a:ext cx="3413740" cy="1273642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6148" name="Text Box 4">
            <a:extLst>
              <a:ext uri="{FF2B5EF4-FFF2-40B4-BE49-F238E27FC236}">
                <a16:creationId xmlns:a16="http://schemas.microsoft.com/office/drawing/2014/main" id="{CEAC94AF-3FED-BB9B-5A83-EFDEF52FE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8" y="396528"/>
            <a:ext cx="770413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err="1"/>
              <a:t>Economic fluctuations can be reduced by separating credit and money, i.e. the existence of money does not presuppose the existence of loans.</a:t>
            </a:r>
          </a:p>
        </p:txBody>
      </p:sp>
      <p:sp>
        <p:nvSpPr>
          <p:cNvPr id="39940" name="Téglalap 1">
            <a:extLst>
              <a:ext uri="{FF2B5EF4-FFF2-40B4-BE49-F238E27FC236}">
                <a16:creationId xmlns:a16="http://schemas.microsoft.com/office/drawing/2014/main" id="{D1E18A54-6AC7-95A7-B95E-C3176A52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9" y="392113"/>
            <a:ext cx="2577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500">
                <a:solidFill>
                  <a:srgbClr val="00B050"/>
                </a:solidFill>
              </a:rPr>
              <a:t> </a:t>
            </a:r>
            <a:r>
              <a:rPr lang="hu-HU" altLang="hu-HU" sz="1500" b="1"/>
              <a:t>1 </a:t>
            </a:r>
            <a:r>
              <a:rPr lang="hu-HU" altLang="hu-HU" sz="1800" b="1"/>
              <a:t>Chicago plan (1933)</a:t>
            </a:r>
          </a:p>
        </p:txBody>
      </p:sp>
      <p:sp>
        <p:nvSpPr>
          <p:cNvPr id="39941" name="Dia számának helye 4">
            <a:extLst>
              <a:ext uri="{FF2B5EF4-FFF2-40B4-BE49-F238E27FC236}">
                <a16:creationId xmlns:a16="http://schemas.microsoft.com/office/drawing/2014/main" id="{10AE515C-42ED-2A22-A5FC-B096C189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0002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63A13A-D84C-464D-8EA6-1679ADF29B11}" type="slidenum">
              <a:rPr lang="hu-HU" altLang="hu-HU" sz="10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hu-HU" altLang="hu-HU" sz="1000"/>
          </a:p>
        </p:txBody>
      </p:sp>
      <p:sp>
        <p:nvSpPr>
          <p:cNvPr id="39942" name="Téglalap 4">
            <a:extLst>
              <a:ext uri="{FF2B5EF4-FFF2-40B4-BE49-F238E27FC236}">
                <a16:creationId xmlns:a16="http://schemas.microsoft.com/office/drawing/2014/main" id="{0359815C-21EE-84DE-056A-42B599934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24" y="811798"/>
            <a:ext cx="32396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/>
              <a:t>Henry Simons, Irving Fisher</a:t>
            </a:r>
            <a:endParaRPr lang="hu-HU" altLang="hu-HU" sz="1600" b="1"/>
          </a:p>
        </p:txBody>
      </p:sp>
      <p:sp>
        <p:nvSpPr>
          <p:cNvPr id="15" name="Szövegdoboz 38">
            <a:extLst>
              <a:ext uri="{FF2B5EF4-FFF2-40B4-BE49-F238E27FC236}">
                <a16:creationId xmlns:a16="http://schemas.microsoft.com/office/drawing/2014/main" id="{9B99A440-22FB-A755-6C47-FCC9F4CB6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3" y="2802831"/>
            <a:ext cx="37449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FF"/>
                </a:solidFill>
              </a:rPr>
              <a:t>HOW TO IMPLEMENT?</a:t>
            </a:r>
            <a:endParaRPr lang="hu-HU" altLang="hu-HU" sz="1600">
              <a:solidFill>
                <a:srgbClr val="FFFF00"/>
              </a:solidFill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F7913EC8-E445-FAB0-8E39-43DEF6294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563" y="2268612"/>
            <a:ext cx="3600450" cy="3683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rgbClr val="FFFF00"/>
                </a:solidFill>
              </a:rPr>
              <a:t>► 100% obligatory reserve rate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1EAB8668-B8C3-79B3-5C28-66B58A4F8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63" y="1548656"/>
            <a:ext cx="70516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 err="1">
                <a:solidFill>
                  <a:srgbClr val="F52705"/>
                </a:solidFill>
              </a:rPr>
              <a:t>Abolish private banks’ right to create money</a:t>
            </a:r>
            <a:r>
              <a:rPr lang="hu-HU" altLang="hu-HU" sz="1600" b="1">
                <a:solidFill>
                  <a:srgbClr val="FFFF00"/>
                </a:solidFill>
              </a:rPr>
              <a:t>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(= abolish private banks.)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3DA785DB-96FF-A3B9-8C5B-1BC378223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088" y="1243037"/>
            <a:ext cx="81248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hu-HU" altLang="hu-H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state would take back the monopoly of money creation and its benefit.</a:t>
            </a:r>
          </a:p>
        </p:txBody>
      </p:sp>
      <p:sp>
        <p:nvSpPr>
          <p:cNvPr id="22" name="Jobbra nyíl 21">
            <a:extLst>
              <a:ext uri="{FF2B5EF4-FFF2-40B4-BE49-F238E27FC236}">
                <a16:creationId xmlns:a16="http://schemas.microsoft.com/office/drawing/2014/main" id="{866A1DCF-ECC4-86B6-D167-7F2D0F74B7CA}"/>
              </a:ext>
            </a:extLst>
          </p:cNvPr>
          <p:cNvSpPr/>
          <p:nvPr/>
        </p:nvSpPr>
        <p:spPr>
          <a:xfrm>
            <a:off x="3570288" y="481013"/>
            <a:ext cx="587375" cy="741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23" name="Jobbra nyíl 22">
            <a:extLst>
              <a:ext uri="{FF2B5EF4-FFF2-40B4-BE49-F238E27FC236}">
                <a16:creationId xmlns:a16="http://schemas.microsoft.com/office/drawing/2014/main" id="{B4B75C7F-CE7D-281F-0B25-EBB38568EB3F}"/>
              </a:ext>
            </a:extLst>
          </p:cNvPr>
          <p:cNvSpPr/>
          <p:nvPr/>
        </p:nvSpPr>
        <p:spPr>
          <a:xfrm rot="5400000">
            <a:off x="7104063" y="981423"/>
            <a:ext cx="287337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8341CC07-1D07-0967-5587-B9C74CD2D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5300" y="2763291"/>
            <a:ext cx="4537075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DB471F93-22A2-D058-FBDA-CEEE2C3D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4913" y="2763291"/>
            <a:ext cx="457200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églalap 7">
            <a:extLst>
              <a:ext uri="{FF2B5EF4-FFF2-40B4-BE49-F238E27FC236}">
                <a16:creationId xmlns:a16="http://schemas.microsoft.com/office/drawing/2014/main" id="{D91803A8-A667-9CAE-9736-75FC42C14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288" y="2339033"/>
            <a:ext cx="1944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b="1" err="1">
                <a:latin typeface="Calibri" panose="020f0502020204030204" pitchFamily="34" charset="0"/>
                <a:cs typeface="Times New Roman" panose="02020603050405020304" pitchFamily="18" charset="0"/>
              </a:rPr>
              <a:t>Present situation</a:t>
            </a:r>
            <a:endParaRPr lang="hu-HU" altLang="hu-HU" sz="1800" b="1"/>
          </a:p>
        </p:txBody>
      </p:sp>
      <p:sp>
        <p:nvSpPr>
          <p:cNvPr id="33" name="Téglalap 7">
            <a:extLst>
              <a:ext uri="{FF2B5EF4-FFF2-40B4-BE49-F238E27FC236}">
                <a16:creationId xmlns:a16="http://schemas.microsoft.com/office/drawing/2014/main" id="{C158C655-B571-B714-AF96-8EFAD980E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850" y="6401643"/>
            <a:ext cx="2305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latin typeface="Calibri" panose="020f0502020204030204" pitchFamily="34" charset="0"/>
                <a:cs typeface="Times New Roman" panose="02020603050405020304" pitchFamily="18" charset="0"/>
              </a:rPr>
              <a:t>Simplification: No cash</a:t>
            </a:r>
            <a:endParaRPr lang="hu-HU" altLang="hu-HU" sz="160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09F12BE-F28C-AC28-A068-E5755604B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10" y="47298"/>
            <a:ext cx="690359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3.3.3 The evolution of monetary systems: the directions not taken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20" grpId="0"/>
      <p:bldP spid="3" grpId="0"/>
      <p:bldP spid="22" grpId="0" animBg="1"/>
      <p:bldP spid="23" grpId="0" animBg="1"/>
      <p:bldP spid="32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195" name="Rectangle 1">
            <a:extLst>
              <a:ext uri="{FF2B5EF4-FFF2-40B4-BE49-F238E27FC236}">
                <a16:creationId xmlns:a16="http://schemas.microsoft.com/office/drawing/2014/main" id="{F9019780-40F6-B87F-AC1D-044582C8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413" y="2698750"/>
            <a:ext cx="7777162" cy="3000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hu-HU" altLang="hu-HU" sz="1350"/>
          </a:p>
        </p:txBody>
      </p:sp>
      <p:sp>
        <p:nvSpPr>
          <p:cNvPr id="40963" name="Dia számának helye 1">
            <a:extLst>
              <a:ext uri="{FF2B5EF4-FFF2-40B4-BE49-F238E27FC236}">
                <a16:creationId xmlns:a16="http://schemas.microsoft.com/office/drawing/2014/main" id="{9038700B-419A-A420-FA4D-02986F3B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0002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BA9410-5210-47A3-B165-BDD6BFC9CE3B}" type="slidenum">
              <a:rPr lang="hu-HU" altLang="hu-HU" sz="10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hu-HU" altLang="hu-HU" sz="1000"/>
          </a:p>
        </p:txBody>
      </p:sp>
      <p:sp>
        <p:nvSpPr>
          <p:cNvPr id="40964" name="Szövegdoboz 38">
            <a:extLst>
              <a:ext uri="{FF2B5EF4-FFF2-40B4-BE49-F238E27FC236}">
                <a16:creationId xmlns:a16="http://schemas.microsoft.com/office/drawing/2014/main" id="{D91B53F1-E1B7-CC53-0482-944759D9D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394816"/>
            <a:ext cx="9217025" cy="36988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bg1"/>
                </a:solidFill>
              </a:rPr>
              <a:t>100% obligatory reserve rate is not effective: </a:t>
            </a:r>
            <a:r>
              <a:rPr lang="hu-HU" altLang="hu-HU" sz="1800" b="1">
                <a:solidFill>
                  <a:schemeClr val="bg1"/>
                </a:solidFill>
              </a:rPr>
              <a:t>quasi-money</a:t>
            </a:r>
          </a:p>
        </p:txBody>
      </p:sp>
      <p:sp>
        <p:nvSpPr>
          <p:cNvPr id="40965" name="Szövegdoboz 5">
            <a:extLst>
              <a:ext uri="{FF2B5EF4-FFF2-40B4-BE49-F238E27FC236}">
                <a16:creationId xmlns:a16="http://schemas.microsoft.com/office/drawing/2014/main" id="{E94549ED-4451-23CB-DD4C-AC49C0101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0" y="5662613"/>
            <a:ext cx="8785225" cy="9239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rgbClr val="FFFF00"/>
                </a:solidFill>
              </a:rPr>
              <a:t>► 100%  obligatory reserve rate 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rgbClr val="FFFF00"/>
                </a:solidFill>
              </a:rPr>
              <a:t>► </a:t>
            </a:r>
            <a:r>
              <a:rPr lang="hu-HU" altLang="hu-HU" sz="1800" b="1">
                <a:solidFill>
                  <a:srgbClr val="FF0000"/>
                </a:solidFill>
              </a:rPr>
              <a:t>PROHIBITED </a:t>
            </a:r>
            <a:r>
              <a:rPr lang="hu-HU" altLang="hu-HU" sz="1800">
                <a:solidFill>
                  <a:srgbClr val="FFFF00"/>
                </a:solidFill>
              </a:rPr>
              <a:t>for commercial banks to sell securities enforcable in terms of high powered money to the public</a:t>
            </a:r>
          </a:p>
        </p:txBody>
      </p:sp>
      <p:pic>
        <p:nvPicPr>
          <p:cNvPr id="40966" name="Kép 1">
            <a:extLst>
              <a:ext uri="{FF2B5EF4-FFF2-40B4-BE49-F238E27FC236}">
                <a16:creationId xmlns:a16="http://schemas.microsoft.com/office/drawing/2014/main" id="{A5BE2B50-0058-FAC2-5603-387BE114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5638" y="855663"/>
            <a:ext cx="6016625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31EE43E-447A-7666-8359-F31A73AE8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10" y="47298"/>
            <a:ext cx="697560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3.3.3 The evolution of monetary systems: the directions not taken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752E599-1526-1DCD-ED02-6E767379A73E}"/>
              </a:ext>
            </a:extLst>
          </p:cNvPr>
          <p:cNvGraphicFramePr/>
          <p:nvPr/>
        </p:nvGraphicFramePr>
        <p:xfrm>
          <a:off x="-8430" y="953482"/>
          <a:ext cx="3413740" cy="1273642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41987" name="Text Box 4">
            <a:extLst>
              <a:ext uri="{FF2B5EF4-FFF2-40B4-BE49-F238E27FC236}">
                <a16:creationId xmlns:a16="http://schemas.microsoft.com/office/drawing/2014/main" id="{99BE7118-3DEB-D884-E729-0ADB27FB2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8" y="324520"/>
            <a:ext cx="770413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err="1"/>
              <a:t>Economic fluctuations can be reduced by separating credit and money, i.e. the existence of money does not presuppose the existence of loans.</a:t>
            </a:r>
          </a:p>
        </p:txBody>
      </p:sp>
      <p:sp>
        <p:nvSpPr>
          <p:cNvPr id="41988" name="Téglalap 1">
            <a:extLst>
              <a:ext uri="{FF2B5EF4-FFF2-40B4-BE49-F238E27FC236}">
                <a16:creationId xmlns:a16="http://schemas.microsoft.com/office/drawing/2014/main" id="{D446BD27-4AE0-5E04-E3B4-EC806DCE7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7380"/>
            <a:ext cx="2577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500">
                <a:solidFill>
                  <a:srgbClr val="00B050"/>
                </a:solidFill>
              </a:rPr>
              <a:t> </a:t>
            </a:r>
            <a:r>
              <a:rPr lang="hu-HU" altLang="hu-HU" sz="1500" b="1"/>
              <a:t>1 </a:t>
            </a:r>
            <a:r>
              <a:rPr lang="hu-HU" altLang="hu-HU" sz="1800" b="1"/>
              <a:t>Chicago plan (1933)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AF9A5BE-856E-1B09-7F52-618117B90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5373390"/>
            <a:ext cx="9318625" cy="1223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ct val="0"/>
              </a:spcBef>
              <a:buFontTx/>
              <a:buNone/>
              <a:defRPr/>
            </a:pPr>
            <a:r>
              <a:rPr lang="hu-HU" altLang="hu-HU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Further benefic effects: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hu-HU" altLang="hu-HU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makes possible tax reduction and accordingly tax distortions;;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hu-HU" altLang="hu-HU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reduction of total outstanding loans (private+public; induced by the transactions demand for money) →  credit risk decreases → loan price decreases → enhance economic activity.</a:t>
            </a:r>
          </a:p>
        </p:txBody>
      </p:sp>
      <p:sp>
        <p:nvSpPr>
          <p:cNvPr id="41990" name="Dia számának helye 4">
            <a:extLst>
              <a:ext uri="{FF2B5EF4-FFF2-40B4-BE49-F238E27FC236}">
                <a16:creationId xmlns:a16="http://schemas.microsoft.com/office/drawing/2014/main" id="{70503158-D000-8667-130A-52B9A024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0002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FDB475-6798-4F49-9F12-698A725F4069}" type="slidenum">
              <a:rPr lang="hu-HU" altLang="hu-HU" sz="10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hu-HU" altLang="hu-HU" sz="1000"/>
          </a:p>
        </p:txBody>
      </p:sp>
      <p:sp>
        <p:nvSpPr>
          <p:cNvPr id="41992" name="Szövegdoboz 38">
            <a:extLst>
              <a:ext uri="{FF2B5EF4-FFF2-40B4-BE49-F238E27FC236}">
                <a16:creationId xmlns:a16="http://schemas.microsoft.com/office/drawing/2014/main" id="{60265BB8-E2E4-1784-1599-6288D2222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3" y="2205038"/>
            <a:ext cx="37449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FF"/>
                </a:solidFill>
              </a:rPr>
              <a:t>HOW TO IMPLEMENT?</a:t>
            </a:r>
            <a:endParaRPr lang="hu-HU" altLang="hu-HU" sz="1600">
              <a:solidFill>
                <a:srgbClr val="FFFF00"/>
              </a:solidFill>
            </a:endParaRPr>
          </a:p>
        </p:txBody>
      </p:sp>
      <p:sp>
        <p:nvSpPr>
          <p:cNvPr id="41993" name="Szövegdoboz 17">
            <a:extLst>
              <a:ext uri="{FF2B5EF4-FFF2-40B4-BE49-F238E27FC236}">
                <a16:creationId xmlns:a16="http://schemas.microsoft.com/office/drawing/2014/main" id="{37459DC1-CCC3-EFF9-A497-CE0D4797B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2565400"/>
            <a:ext cx="3600450" cy="3683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rgbClr val="FFFF00"/>
                </a:solidFill>
              </a:rPr>
              <a:t>► 100% obligatory reserve rate</a:t>
            </a:r>
          </a:p>
        </p:txBody>
      </p:sp>
      <p:sp>
        <p:nvSpPr>
          <p:cNvPr id="41994" name="Szövegdoboz 20">
            <a:extLst>
              <a:ext uri="{FF2B5EF4-FFF2-40B4-BE49-F238E27FC236}">
                <a16:creationId xmlns:a16="http://schemas.microsoft.com/office/drawing/2014/main" id="{8C7DB58A-7851-7BCE-CB23-751297A39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2940050"/>
            <a:ext cx="4897437" cy="9223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rgbClr val="FFFF00"/>
                </a:solidFill>
              </a:rPr>
              <a:t>► + </a:t>
            </a:r>
            <a:r>
              <a:rPr lang="hu-HU" altLang="hu-HU" sz="1800" b="1">
                <a:solidFill>
                  <a:srgbClr val="FF0000"/>
                </a:solidFill>
              </a:rPr>
              <a:t>PROHIBITED</a:t>
            </a:r>
            <a:r>
              <a:rPr lang="hu-HU" altLang="hu-HU" sz="1800">
                <a:solidFill>
                  <a:srgbClr val="FFFF00"/>
                </a:solidFill>
              </a:rPr>
              <a:t> to issue bank securities encorcable in terms of high powered money to the private sector</a:t>
            </a:r>
          </a:p>
        </p:txBody>
      </p:sp>
      <p:sp>
        <p:nvSpPr>
          <p:cNvPr id="41995" name="Text Box 5">
            <a:extLst>
              <a:ext uri="{FF2B5EF4-FFF2-40B4-BE49-F238E27FC236}">
                <a16:creationId xmlns:a16="http://schemas.microsoft.com/office/drawing/2014/main" id="{F0188A8F-66D8-99D1-D2B1-5993BAA35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7663" y="1476648"/>
            <a:ext cx="70516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 err="1">
                <a:solidFill>
                  <a:srgbClr val="F52705"/>
                </a:solidFill>
              </a:rPr>
              <a:t>Abolish private banks’ right to create money</a:t>
            </a:r>
            <a:r>
              <a:rPr lang="hu-HU" altLang="hu-HU" sz="1600" b="1">
                <a:solidFill>
                  <a:srgbClr val="FFFF00"/>
                </a:solidFill>
              </a:rPr>
              <a:t>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(= abolish private banks.)</a:t>
            </a:r>
          </a:p>
        </p:txBody>
      </p:sp>
      <p:sp>
        <p:nvSpPr>
          <p:cNvPr id="41996" name="Téglalap 2">
            <a:extLst>
              <a:ext uri="{FF2B5EF4-FFF2-40B4-BE49-F238E27FC236}">
                <a16:creationId xmlns:a16="http://schemas.microsoft.com/office/drawing/2014/main" id="{4CCFB409-DB66-BF70-6931-34279D48A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088" y="1171029"/>
            <a:ext cx="81248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hu-HU" altLang="hu-H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state would take back the monopoly of money creation and its benefit.</a:t>
            </a:r>
          </a:p>
        </p:txBody>
      </p:sp>
      <p:sp>
        <p:nvSpPr>
          <p:cNvPr id="22" name="Jobbra nyíl 21">
            <a:extLst>
              <a:ext uri="{FF2B5EF4-FFF2-40B4-BE49-F238E27FC236}">
                <a16:creationId xmlns:a16="http://schemas.microsoft.com/office/drawing/2014/main" id="{BBF01612-EF79-0F2F-266C-4202DFF88BCB}"/>
              </a:ext>
            </a:extLst>
          </p:cNvPr>
          <p:cNvSpPr/>
          <p:nvPr/>
        </p:nvSpPr>
        <p:spPr>
          <a:xfrm>
            <a:off x="3570288" y="481013"/>
            <a:ext cx="587375" cy="741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23" name="Jobbra nyíl 22">
            <a:extLst>
              <a:ext uri="{FF2B5EF4-FFF2-40B4-BE49-F238E27FC236}">
                <a16:creationId xmlns:a16="http://schemas.microsoft.com/office/drawing/2014/main" id="{0EEA266C-737A-D32F-FF64-C3615F651104}"/>
              </a:ext>
            </a:extLst>
          </p:cNvPr>
          <p:cNvSpPr/>
          <p:nvPr/>
        </p:nvSpPr>
        <p:spPr>
          <a:xfrm rot="5400000">
            <a:off x="7104063" y="909415"/>
            <a:ext cx="287337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pic>
        <p:nvPicPr>
          <p:cNvPr id="24" name="Picture 9" descr="eretnek">
            <a:extLst>
              <a:ext uri="{FF2B5EF4-FFF2-40B4-BE49-F238E27FC236}">
                <a16:creationId xmlns:a16="http://schemas.microsoft.com/office/drawing/2014/main" id="{3AB183CA-3493-79F5-8F03-CC4E1150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-431419">
            <a:off x="9659938" y="1589088"/>
            <a:ext cx="2205037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8">
            <a:extLst>
              <a:ext uri="{FF2B5EF4-FFF2-40B4-BE49-F238E27FC236}">
                <a16:creationId xmlns:a16="http://schemas.microsoft.com/office/drawing/2014/main" id="{542611F4-77F9-B431-6C20-8E40D5BF4C05}"/>
              </a:ext>
            </a:extLst>
          </p:cNvPr>
          <p:cNvSpPr>
            <a:spLocks noChangeArrowheads="1"/>
          </p:cNvSpPr>
          <p:nvPr/>
        </p:nvSpPr>
        <p:spPr bwMode="auto">
          <a:xfrm rot="-494503">
            <a:off x="9983788" y="1568450"/>
            <a:ext cx="19542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2400" b="1">
                <a:solidFill>
                  <a:srgbClr val="FF0000"/>
                </a:solidFill>
              </a:rPr>
              <a:t>Heresy</a:t>
            </a: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0A8B6C4D-10BB-3746-37E0-C507AE60F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913" y="3470275"/>
            <a:ext cx="4997450" cy="1685925"/>
          </a:xfrm>
          <a:prstGeom prst="cloudCallout">
            <a:avLst>
              <a:gd name="adj1" fmla="val 53562"/>
              <a:gd name="adj2" fmla="val -60839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                           </a:t>
            </a:r>
            <a:r>
              <a:rPr lang="hu-HU" altLang="hu-HU" sz="1050"/>
              <a:t>                      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C6B8CFB-FD90-8E60-3F45-64CA922E4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163" y="3646488"/>
            <a:ext cx="42672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 b="1">
                <a:solidFill>
                  <a:schemeClr val="bg1"/>
                </a:solidFill>
              </a:rPr>
              <a:t>CHICAGO SCHOOL (1970-)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chemeClr val="bg1"/>
                </a:solidFill>
              </a:rPr>
              <a:t>AWARDED BY NOBEL PRICE</a:t>
            </a:r>
          </a:p>
          <a:p>
            <a:pPr eaLnBrk="1" hangingPunct="1">
              <a:spcBef>
                <a:spcPct val="0"/>
              </a:spcBef>
            </a:pPr>
            <a:r>
              <a:rPr lang="hu-HU" altLang="hu-HU" sz="1600">
                <a:solidFill>
                  <a:schemeClr val="bg1"/>
                </a:solidFill>
              </a:rPr>
              <a:t>MONEY IS INESSENTIAL (Milton Friedman)</a:t>
            </a:r>
          </a:p>
          <a:p>
            <a:pPr eaLnBrk="1" hangingPunct="1">
              <a:spcBef>
                <a:spcPct val="0"/>
              </a:spcBef>
            </a:pPr>
            <a:r>
              <a:rPr lang="hu-HU" altLang="hu-HU" sz="1600">
                <a:solidFill>
                  <a:schemeClr val="bg1"/>
                </a:solidFill>
              </a:rPr>
              <a:t> MONEY IS NEUTRAL (Robert Lucas)</a:t>
            </a:r>
          </a:p>
        </p:txBody>
      </p:sp>
      <p:pic>
        <p:nvPicPr>
          <p:cNvPr id="29" name="Picture 2" descr="The Afterlife of John Fitzgerald Kennedy': A New Book About How Americans  Remember JFK | WOSU Radio">
            <a:extLst>
              <a:ext uri="{FF2B5EF4-FFF2-40B4-BE49-F238E27FC236}">
                <a16:creationId xmlns:a16="http://schemas.microsoft.com/office/drawing/2014/main" id="{934F7184-6CEA-3C29-EF33-353F0591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9738" y="2276475"/>
            <a:ext cx="1071562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5">
            <a:extLst>
              <a:ext uri="{FF2B5EF4-FFF2-40B4-BE49-F238E27FC236}">
                <a16:creationId xmlns:a16="http://schemas.microsoft.com/office/drawing/2014/main" id="{E5E9B9BF-611E-290E-DCC5-6CA48AE9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75" y="1989138"/>
            <a:ext cx="28082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 b="1">
                <a:solidFill>
                  <a:srgbClr val="F52705"/>
                </a:solidFill>
              </a:rPr>
              <a:t>Had he similar heretic ideas?</a:t>
            </a:r>
            <a:endParaRPr lang="hu-HU" altLang="hu-HU" sz="1400" b="1">
              <a:solidFill>
                <a:srgbClr val="FFFF00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A98CED8-BD5F-6646-5EB6-1A7536DFD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10" y="47298"/>
            <a:ext cx="690359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3.3.3 The evolution of monetary systems: the directions not taken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3010" name="Dia számának helye 1">
            <a:extLst>
              <a:ext uri="{FF2B5EF4-FFF2-40B4-BE49-F238E27FC236}">
                <a16:creationId xmlns:a16="http://schemas.microsoft.com/office/drawing/2014/main" id="{FBEEDD76-11CC-D500-EEB0-5B9628F1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46DD48-2271-4E31-9A14-93B766C8752A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hu-HU" altLang="hu-HU" sz="1400"/>
          </a:p>
        </p:txBody>
      </p:sp>
      <p:sp>
        <p:nvSpPr>
          <p:cNvPr id="43011" name="Téglalap 1">
            <a:extLst>
              <a:ext uri="{FF2B5EF4-FFF2-40B4-BE49-F238E27FC236}">
                <a16:creationId xmlns:a16="http://schemas.microsoft.com/office/drawing/2014/main" id="{B7C46555-1075-1AE2-5557-5638C245E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" y="331167"/>
            <a:ext cx="5184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500">
                <a:solidFill>
                  <a:srgbClr val="00B050"/>
                </a:solidFill>
              </a:rPr>
              <a:t> </a:t>
            </a:r>
            <a:r>
              <a:rPr lang="hu-HU" altLang="hu-HU" sz="1800" b="1"/>
              <a:t>2 Free money (1916) proposal</a:t>
            </a:r>
            <a:endParaRPr lang="hu-HU" altLang="hu-HU" sz="1800" b="1"/>
          </a:p>
        </p:txBody>
      </p:sp>
      <p:pic>
        <p:nvPicPr>
          <p:cNvPr id="43012" name="Kép 3">
            <a:extLst>
              <a:ext uri="{FF2B5EF4-FFF2-40B4-BE49-F238E27FC236}">
                <a16:creationId xmlns:a16="http://schemas.microsoft.com/office/drawing/2014/main" id="{B33E7E5A-ED12-6E89-BC40-C1DBAD30C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550" y="934417"/>
            <a:ext cx="1119188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zövegdoboz 9">
            <a:extLst>
              <a:ext uri="{FF2B5EF4-FFF2-40B4-BE49-F238E27FC236}">
                <a16:creationId xmlns:a16="http://schemas.microsoft.com/office/drawing/2014/main" id="{81ACA287-3C1E-3695-16BC-8F8C9F1DEF5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605088" y="692150"/>
            <a:ext cx="8353425" cy="7080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hu-HU" sz="2000" b="1">
                <a:solidFill>
                  <a:schemeClr val="bg1"/>
                </a:solidFill>
              </a:rPr>
              <a:t>Free money (monetary refo</a:t>
            </a:r>
            <a:r>
              <a:rPr lang="hu-HU" altLang="hu-HU" sz="2000" b="1">
                <a:solidFill>
                  <a:schemeClr val="bg1"/>
                </a:solidFill>
              </a:rPr>
              <a:t>r</a:t>
            </a:r>
            <a:r>
              <a:rPr lang="en-US" altLang="hu-HU" sz="2000" b="1">
                <a:solidFill>
                  <a:schemeClr val="bg1"/>
                </a:solidFill>
              </a:rPr>
              <a:t>m): money created via purchase by</a:t>
            </a:r>
            <a:r>
              <a:rPr lang="hu-HU" altLang="hu-HU" sz="2000" b="1">
                <a:solidFill>
                  <a:schemeClr val="bg1"/>
                </a:solidFill>
              </a:rPr>
              <a:t> </a:t>
            </a:r>
            <a:r>
              <a:rPr lang="en-US" altLang="hu-HU" sz="2000" b="1">
                <a:solidFill>
                  <a:schemeClr val="bg1"/>
                </a:solidFill>
              </a:rPr>
              <a:t>the state that steadily „evaporates”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F207562-E21E-AC4C-0989-238FD8492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1557338"/>
            <a:ext cx="88566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 </a:t>
            </a:r>
            <a:r>
              <a:rPr lang="en-US" altLang="hu-HU" sz="1600"/>
              <a:t>make money similar to commodities</a:t>
            </a:r>
            <a:r>
              <a:rPr lang="hu-HU" altLang="hu-HU" sz="1600"/>
              <a:t> to end asymmetric (monopol)</a:t>
            </a:r>
            <a:r>
              <a:rPr lang="en-US" altLang="hu-HU" sz="1600"/>
              <a:t> situation : make it perishable</a:t>
            </a:r>
          </a:p>
        </p:txBody>
      </p:sp>
      <p:sp>
        <p:nvSpPr>
          <p:cNvPr id="10" name="Téglalap 1">
            <a:extLst>
              <a:ext uri="{FF2B5EF4-FFF2-40B4-BE49-F238E27FC236}">
                <a16:creationId xmlns:a16="http://schemas.microsoft.com/office/drawing/2014/main" id="{AD0BD3CD-C50C-CBBF-86F8-A2515DF08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797152"/>
            <a:ext cx="47783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err="1"/>
              <a:t>Central Bank Issued Digital Currency CBDC)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err="1"/>
              <a:t>Crypto moneies (ex. bitcoin) – not money here</a:t>
            </a:r>
          </a:p>
        </p:txBody>
      </p:sp>
      <p:sp>
        <p:nvSpPr>
          <p:cNvPr id="43016" name="Téglalap 4">
            <a:extLst>
              <a:ext uri="{FF2B5EF4-FFF2-40B4-BE49-F238E27FC236}">
                <a16:creationId xmlns:a16="http://schemas.microsoft.com/office/drawing/2014/main" id="{44A8F2E1-4528-08ED-4991-D22AC985C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154759"/>
            <a:ext cx="1601788" cy="3381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Silvio GESELL</a:t>
            </a:r>
          </a:p>
        </p:txBody>
      </p:sp>
      <p:sp>
        <p:nvSpPr>
          <p:cNvPr id="13" name="Téglalap 1">
            <a:extLst>
              <a:ext uri="{FF2B5EF4-FFF2-40B4-BE49-F238E27FC236}">
                <a16:creationId xmlns:a16="http://schemas.microsoft.com/office/drawing/2014/main" id="{C7D74A33-3D87-EDF4-AFDA-BE621FF33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8" y="2532063"/>
            <a:ext cx="5324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500">
                <a:solidFill>
                  <a:srgbClr val="00B050"/>
                </a:solidFill>
              </a:rPr>
              <a:t> </a:t>
            </a:r>
            <a:r>
              <a:rPr lang="hu-HU" altLang="hu-HU" sz="1800" b="1"/>
              <a:t>3 Greenback, American Civil War, 1861-1865)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A9672651-F5A0-DD44-A857-FBC8ACECF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850" y="3046413"/>
            <a:ext cx="9652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zövegdoboz 9">
            <a:extLst>
              <a:ext uri="{FF2B5EF4-FFF2-40B4-BE49-F238E27FC236}">
                <a16:creationId xmlns:a16="http://schemas.microsoft.com/office/drawing/2014/main" id="{EC16B7A2-B7C1-179B-45A1-5E893147268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566988" y="3316288"/>
            <a:ext cx="7273925" cy="4000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hu-HU" altLang="hu-HU" sz="2000" b="1">
                <a:solidFill>
                  <a:schemeClr val="bg1"/>
                </a:solidFill>
              </a:rPr>
              <a:t>Money created via purchase by the state, not linked to gold</a:t>
            </a:r>
            <a:endParaRPr lang="hu-HU" altLang="hu-HU" sz="2000" b="1">
              <a:solidFill>
                <a:schemeClr val="bg1"/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077AD11-B2EC-83E1-DD17-A6390A3BF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10" y="47298"/>
            <a:ext cx="686601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3.3.3 The evolution of monetary systems: the directions not taken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9FCED6C-ADE9-29EA-C855-A95106BB8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8" y="4076184"/>
            <a:ext cx="67595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3.3.4 The evolution of monetary systems: new trends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3" grpId="0"/>
      <p:bldP spid="15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26B640E2-1F37-E8B9-50B4-747C4C6972AE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37B61D84-22C2-9C06-BC74-35ACCC32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4724" y="4377846"/>
            <a:ext cx="1179948" cy="157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Dia számának helye 1">
            <a:extLst>
              <a:ext uri="{FF2B5EF4-FFF2-40B4-BE49-F238E27FC236}">
                <a16:creationId xmlns:a16="http://schemas.microsoft.com/office/drawing/2014/main" id="{9F6D60F0-7EA5-3803-4EFF-DA5C1399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850" y="6245225"/>
            <a:ext cx="59055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A1E463-4870-4C98-9B56-437A704ABC37}" type="slidenum">
              <a:rPr lang="hu-HU" altLang="hu-HU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hu-HU" altLang="hu-HU" sz="1400"/>
          </a:p>
        </p:txBody>
      </p:sp>
      <p:pic>
        <p:nvPicPr>
          <p:cNvPr id="11267" name="Picture 14" descr="Királyi korona szoba matrica - TenStickers">
            <a:extLst>
              <a:ext uri="{FF2B5EF4-FFF2-40B4-BE49-F238E27FC236}">
                <a16:creationId xmlns:a16="http://schemas.microsoft.com/office/drawing/2014/main" id="{064A7BC0-EE7A-0F9B-F285-4C8777DB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356657">
            <a:off x="10406063" y="4281488"/>
            <a:ext cx="112712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zalagnyíl lefelé 1">
            <a:extLst>
              <a:ext uri="{FF2B5EF4-FFF2-40B4-BE49-F238E27FC236}">
                <a16:creationId xmlns:a16="http://schemas.microsoft.com/office/drawing/2014/main" id="{1EB278E2-DDEE-184C-0DB3-4EC097453DE4}"/>
              </a:ext>
            </a:extLst>
          </p:cNvPr>
          <p:cNvSpPr/>
          <p:nvPr/>
        </p:nvSpPr>
        <p:spPr>
          <a:xfrm>
            <a:off x="551631" y="2296592"/>
            <a:ext cx="8526101" cy="2068512"/>
          </a:xfrm>
          <a:prstGeom prst="curvedDown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C2B40FB-E6F0-77B4-AC73-08FB759C4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492" y="4387204"/>
            <a:ext cx="1118012" cy="134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9E0B7757-6072-024D-DA6C-1340CD940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88" y="3996804"/>
            <a:ext cx="1428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Gold money</a:t>
            </a:r>
            <a:endParaRPr lang="hu-HU" altLang="hu-HU" sz="180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9F1EF4FD-FB18-706A-9548-E4125B652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808" y="2339032"/>
            <a:ext cx="1633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Gold standard</a:t>
            </a:r>
          </a:p>
        </p:txBody>
      </p:sp>
      <p:sp>
        <p:nvSpPr>
          <p:cNvPr id="17" name="Szalagnyíl lefelé 36">
            <a:extLst>
              <a:ext uri="{FF2B5EF4-FFF2-40B4-BE49-F238E27FC236}">
                <a16:creationId xmlns:a16="http://schemas.microsoft.com/office/drawing/2014/main" id="{92054949-3C07-7060-71C3-AEB761F44117}"/>
              </a:ext>
            </a:extLst>
          </p:cNvPr>
          <p:cNvSpPr/>
          <p:nvPr/>
        </p:nvSpPr>
        <p:spPr>
          <a:xfrm rot="984134" flipV="1">
            <a:off x="6281503" y="2879127"/>
            <a:ext cx="657225" cy="2460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  <p:sp>
        <p:nvSpPr>
          <p:cNvPr id="18" name="Szövegdoboz 12">
            <a:extLst>
              <a:ext uri="{FF2B5EF4-FFF2-40B4-BE49-F238E27FC236}">
                <a16:creationId xmlns:a16="http://schemas.microsoft.com/office/drawing/2014/main" id="{72D4D26A-4166-D9B2-6020-EE0C18F04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960" y="3140968"/>
            <a:ext cx="1373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err="1"/>
              <a:t>Greenback</a:t>
            </a:r>
            <a:endParaRPr lang="hu-HU" altLang="hu-HU" sz="1800"/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800"/>
              <a:t>1861-1865</a:t>
            </a:r>
          </a:p>
        </p:txBody>
      </p:sp>
      <p:sp>
        <p:nvSpPr>
          <p:cNvPr id="35" name="Téglalap 4">
            <a:extLst>
              <a:ext uri="{FF2B5EF4-FFF2-40B4-BE49-F238E27FC236}">
                <a16:creationId xmlns:a16="http://schemas.microsoft.com/office/drawing/2014/main" id="{415AF403-851A-ED30-C7AC-3E0870E3D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22" y="5703342"/>
            <a:ext cx="1938338" cy="4619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>
                <a:solidFill>
                  <a:srgbClr val="000000"/>
                </a:solidFill>
                <a:latin typeface="Times New Roman" panose="02020603050405020304" pitchFamily="18" charset="0"/>
              </a:rPr>
              <a:t>XIV. Louis, Roi du soleil (1638-1715)</a:t>
            </a:r>
            <a:endParaRPr lang="hu-HU" altLang="hu-HU" sz="1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18" descr="Illustration by II; Bigstock photo">
            <a:extLst>
              <a:ext uri="{FF2B5EF4-FFF2-40B4-BE49-F238E27FC236}">
                <a16:creationId xmlns:a16="http://schemas.microsoft.com/office/drawing/2014/main" id="{32DDE15D-9712-98DD-16D9-4185E503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8423" y="4005064"/>
            <a:ext cx="1327857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8DC5D0C-1B5D-9F34-2069-887A47E59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128" y="4300235"/>
            <a:ext cx="347663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b="1"/>
              <a:t>$</a:t>
            </a:r>
          </a:p>
        </p:txBody>
      </p:sp>
      <p:pic>
        <p:nvPicPr>
          <p:cNvPr id="14" name="Kép 2">
            <a:extLst>
              <a:ext uri="{FF2B5EF4-FFF2-40B4-BE49-F238E27FC236}">
                <a16:creationId xmlns:a16="http://schemas.microsoft.com/office/drawing/2014/main" id="{EE19FE7B-4D29-79F0-F4C7-3FB4ADB87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2264" y="3458803"/>
            <a:ext cx="1618199" cy="14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Szövegdoboz 37">
            <a:extLst>
              <a:ext uri="{FF2B5EF4-FFF2-40B4-BE49-F238E27FC236}">
                <a16:creationId xmlns:a16="http://schemas.microsoft.com/office/drawing/2014/main" id="{9BEAF2C0-56F2-5D91-EB6E-10E561037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6167045"/>
            <a:ext cx="24549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highlight>
                  <a:srgbClr val="FFFF00"/>
                </a:highlight>
              </a:rPr>
              <a:t>„L’Etat c’est moi”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highlight>
                  <a:srgbClr val="FFFF00"/>
                </a:highlight>
              </a:rPr>
              <a:t>Money power</a:t>
            </a:r>
            <a:endParaRPr lang="hu-HU" altLang="hu-HU" sz="1600">
              <a:highlight>
                <a:srgbClr val="FFFF00"/>
              </a:highlight>
            </a:endParaRPr>
          </a:p>
        </p:txBody>
      </p:sp>
      <p:sp>
        <p:nvSpPr>
          <p:cNvPr id="7" name="Szövegdoboz 1">
            <a:extLst>
              <a:ext uri="{FF2B5EF4-FFF2-40B4-BE49-F238E27FC236}">
                <a16:creationId xmlns:a16="http://schemas.microsoft.com/office/drawing/2014/main" id="{758A900B-125C-A3E2-33EF-B451A091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4" y="104758"/>
            <a:ext cx="597384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3.3.5 Historical facts: a non-mainstream narrative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A1E00F4-1DF4-B1C0-6E92-E5116248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640" y="3116758"/>
            <a:ext cx="1466707" cy="18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4">
            <a:extLst>
              <a:ext uri="{FF2B5EF4-FFF2-40B4-BE49-F238E27FC236}">
                <a16:creationId xmlns:a16="http://schemas.microsoft.com/office/drawing/2014/main" id="{4BA299B5-93AF-77DD-B45D-5F788EEFD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345" y="4398203"/>
            <a:ext cx="252552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>
                <a:solidFill>
                  <a:srgbClr val="000000"/>
                </a:solidFill>
                <a:latin typeface="Times New Roman" panose="02020603050405020304" pitchFamily="18" charset="0"/>
              </a:rPr>
              <a:t>Gutle Schnapper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(M. A. Rothschild felesége)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1753-1849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56B9E3F-7272-B3AC-8A37-99920D609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273" y="5157192"/>
            <a:ext cx="329363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202122"/>
                </a:solidFill>
              </a:rPr>
              <a:t>„</a:t>
            </a:r>
            <a:r>
              <a:rPr lang="en-US" sz="1600"/>
              <a:t>If m</a:t>
            </a:r>
            <a:r>
              <a:rPr lang="hu-HU" sz="1600"/>
              <a:t>y sons did not want wars, </a:t>
            </a:r>
            <a:r>
              <a:rPr lang="en-US" sz="1600"/>
              <a:t>there would be none.</a:t>
            </a:r>
            <a:r>
              <a:rPr lang="hu-HU" altLang="hu-HU" sz="1600">
                <a:solidFill>
                  <a:srgbClr val="202122"/>
                </a:solidFill>
              </a:rPr>
              <a:t>”</a:t>
            </a:r>
            <a:endParaRPr lang="hu-HU" altLang="hu-HU" sz="1600"/>
          </a:p>
        </p:txBody>
      </p:sp>
      <p:sp>
        <p:nvSpPr>
          <p:cNvPr id="15" name="Szövegdoboz 9">
            <a:extLst>
              <a:ext uri="{FF2B5EF4-FFF2-40B4-BE49-F238E27FC236}">
                <a16:creationId xmlns:a16="http://schemas.microsoft.com/office/drawing/2014/main" id="{A5FE694A-BBC2-C60B-0917-F4D3DD99B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8414" y="5951071"/>
            <a:ext cx="4053507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hu-HU" sz="160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hu-HU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In a capitalist democracy, … , never have so many been manipulated so much by so few.</a:t>
            </a:r>
            <a:r>
              <a:rPr lang="en-US" altLang="hu-HU" sz="1600">
                <a:latin typeface="Times New Roman" panose="02020603050405020304" pitchFamily="18" charset="0"/>
                <a:cs typeface="Times New Roman" panose="02020603050405020304" pitchFamily="18" charset="0"/>
              </a:rPr>
              <a:t>” (Brave New World Revisited</a:t>
            </a:r>
            <a:r>
              <a:rPr lang="hu-HU" altLang="hu-HU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1958</a:t>
            </a:r>
            <a:r>
              <a:rPr lang="en-US" altLang="hu-HU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altLang="hu-HU" sz="1600"/>
          </a:p>
        </p:txBody>
      </p:sp>
      <p:sp>
        <p:nvSpPr>
          <p:cNvPr id="22" name="Téglalap 4">
            <a:extLst>
              <a:ext uri="{FF2B5EF4-FFF2-40B4-BE49-F238E27FC236}">
                <a16:creationId xmlns:a16="http://schemas.microsoft.com/office/drawing/2014/main" id="{A2295CAC-3F63-6F49-165B-58CC2C65D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6587" y="5977281"/>
            <a:ext cx="1490761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Aldous Huxley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(1894-1963)</a:t>
            </a:r>
          </a:p>
        </p:txBody>
      </p:sp>
      <p:pic>
        <p:nvPicPr>
          <p:cNvPr id="23" name="Picture 29" descr="Battle of Naseby.jpg">
            <a:extLst>
              <a:ext uri="{FF2B5EF4-FFF2-40B4-BE49-F238E27FC236}">
                <a16:creationId xmlns:a16="http://schemas.microsoft.com/office/drawing/2014/main" id="{DDD03D4D-2FDA-28AB-3B83-B98E2335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2452" y="2995205"/>
            <a:ext cx="1373188" cy="108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Kép 4">
            <a:extLst>
              <a:ext uri="{FF2B5EF4-FFF2-40B4-BE49-F238E27FC236}">
                <a16:creationId xmlns:a16="http://schemas.microsoft.com/office/drawing/2014/main" id="{AC88AB04-3E5C-9EDA-B874-198265FD3E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8698" y="2282131"/>
            <a:ext cx="1431395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0" descr="undefined">
            <a:extLst>
              <a:ext uri="{FF2B5EF4-FFF2-40B4-BE49-F238E27FC236}">
                <a16:creationId xmlns:a16="http://schemas.microsoft.com/office/drawing/2014/main" id="{E268F133-797C-5166-0AEE-78E14019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67589" y="982042"/>
            <a:ext cx="1096963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E355A335-ED7B-FDC9-0D34-52CA7571C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2232" y="2329061"/>
            <a:ext cx="1527175" cy="5238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>
                <a:solidFill>
                  <a:srgbClr val="202122"/>
                </a:solidFill>
              </a:rPr>
              <a:t>Robert Kennedy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>
                <a:solidFill>
                  <a:srgbClr val="202122"/>
                </a:solidFill>
              </a:rPr>
              <a:t>(1925-1968)</a:t>
            </a:r>
            <a:endParaRPr lang="hu-HU" altLang="hu-HU" sz="1400"/>
          </a:p>
        </p:txBody>
      </p:sp>
      <p:pic>
        <p:nvPicPr>
          <p:cNvPr id="26" name="Picture 2" descr="The Afterlife of John Fitzgerald Kennedy': A New Book About How Americans  Remember JFK | WOSU Radio">
            <a:extLst>
              <a:ext uri="{FF2B5EF4-FFF2-40B4-BE49-F238E27FC236}">
                <a16:creationId xmlns:a16="http://schemas.microsoft.com/office/drawing/2014/main" id="{126428B2-D6E3-1A94-B847-201290B94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64552" y="1449586"/>
            <a:ext cx="1096962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églalap 26">
            <a:extLst>
              <a:ext uri="{FF2B5EF4-FFF2-40B4-BE49-F238E27FC236}">
                <a16:creationId xmlns:a16="http://schemas.microsoft.com/office/drawing/2014/main" id="{E08E1748-E448-C0FB-3425-373684C51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3788" y="2852936"/>
            <a:ext cx="2214562" cy="5222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>
                <a:solidFill>
                  <a:srgbClr val="202122"/>
                </a:solidFill>
              </a:rPr>
              <a:t>John Fitzgerald Kennedy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>
                <a:solidFill>
                  <a:srgbClr val="202122"/>
                </a:solidFill>
              </a:rPr>
              <a:t>(1917-1963)</a:t>
            </a:r>
            <a:endParaRPr lang="hu-HU" altLang="hu-HU" sz="1400"/>
          </a:p>
        </p:txBody>
      </p:sp>
      <p:pic>
        <p:nvPicPr>
          <p:cNvPr id="28" name="Picture 18" descr="Kéz, megáll cégtábla. Megáll cégtábla, kéz, nyolcszögű, tiltott,  activities., piros. | CanStock">
            <a:extLst>
              <a:ext uri="{FF2B5EF4-FFF2-40B4-BE49-F238E27FC236}">
                <a16:creationId xmlns:a16="http://schemas.microsoft.com/office/drawing/2014/main" id="{07F35CAF-EDF8-6FC6-A492-2B4C80F59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3975" y="2276872"/>
            <a:ext cx="728409" cy="77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églalap 28">
            <a:extLst>
              <a:ext uri="{FF2B5EF4-FFF2-40B4-BE49-F238E27FC236}">
                <a16:creationId xmlns:a16="http://schemas.microsoft.com/office/drawing/2014/main" id="{B6E5EF9B-FD44-C0F1-174E-84E31B652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467" y="505641"/>
            <a:ext cx="2088231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>
                <a:solidFill>
                  <a:srgbClr val="000000"/>
                </a:solidFill>
                <a:latin typeface="+mj-lt"/>
              </a:rPr>
              <a:t>Is the control of a nation’s money </a:t>
            </a:r>
            <a:r>
              <a:rPr lang="hu-HU" altLang="hu-HU" sz="1400" b="1" err="1">
                <a:solidFill>
                  <a:srgbClr val="FF0000"/>
                </a:solidFill>
                <a:latin typeface="+mj-lt"/>
              </a:rPr>
              <a:t>given</a:t>
            </a:r>
            <a:r>
              <a:rPr lang="hu-HU" altLang="hu-HU" sz="1400" b="1">
                <a:latin typeface="+mj-lt"/>
              </a:rPr>
              <a:t>?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FF8C75F7-6469-60DC-B0D4-4E1D5F710B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0369" y="28228"/>
            <a:ext cx="1176031" cy="146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8" descr="Kéz, megáll cégtábla. Megáll cégtábla, kéz, nyolcszögű, tiltott,  activities., piros. | CanStock">
            <a:extLst>
              <a:ext uri="{FF2B5EF4-FFF2-40B4-BE49-F238E27FC236}">
                <a16:creationId xmlns:a16="http://schemas.microsoft.com/office/drawing/2014/main" id="{6FC4EFB6-9243-7AF8-5BDA-359EC2B8D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144" y="476672"/>
            <a:ext cx="639272" cy="67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églalap 23">
            <a:extLst>
              <a:ext uri="{FF2B5EF4-FFF2-40B4-BE49-F238E27FC236}">
                <a16:creationId xmlns:a16="http://schemas.microsoft.com/office/drawing/2014/main" id="{94006DD3-18EC-18D5-94FD-198C26935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268760"/>
            <a:ext cx="5973840" cy="10464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hu-HU" altLang="hu-HU" sz="160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HOW? </a:t>
            </a:r>
            <a:r>
              <a:rPr lang="hu-HU" altLang="hu-HU" sz="1600" i="1">
                <a:solidFill>
                  <a:srgbClr val="3333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en-US" sz="1600" i="1">
                <a:cs typeface="Times New Roman" panose="02020603050405020304" pitchFamily="18" charset="0"/>
              </a:rPr>
              <a:t>Do not take interest from an Israelite on anything, money or food or any other goods, which you let him have: From men of other nations you may take interest, but not from an Israelite:” </a:t>
            </a:r>
            <a:endParaRPr lang="hu-HU" sz="1600" i="1"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(Old Testament, Deuteronomy 23:19-20)</a:t>
            </a:r>
            <a:endParaRPr lang="hu-HU" altLang="hu-HU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églalap 3">
            <a:extLst>
              <a:ext uri="{FF2B5EF4-FFF2-40B4-BE49-F238E27FC236}">
                <a16:creationId xmlns:a16="http://schemas.microsoft.com/office/drawing/2014/main" id="{5A13B230-7492-C698-F67C-BED580A01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87" y="476672"/>
            <a:ext cx="4608512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„Give me control of a nation’s money, and I care not who makes its laws!”</a:t>
            </a:r>
            <a:endParaRPr lang="hu-HU" altLang="hu-HU" sz="1600"/>
          </a:p>
        </p:txBody>
      </p:sp>
      <p:pic>
        <p:nvPicPr>
          <p:cNvPr id="32" name="Picture 2" descr="https://cdn.britannica.com/67/200267-050-186D5A6D/Mayer-Amschel-Rothschild.jpg">
            <a:extLst>
              <a:ext uri="{FF2B5EF4-FFF2-40B4-BE49-F238E27FC236}">
                <a16:creationId xmlns:a16="http://schemas.microsoft.com/office/drawing/2014/main" id="{E309CD2F-4595-97BA-30E8-C2AF22FE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19" y="510173"/>
            <a:ext cx="1143406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églalap 4">
            <a:extLst>
              <a:ext uri="{FF2B5EF4-FFF2-40B4-BE49-F238E27FC236}">
                <a16:creationId xmlns:a16="http://schemas.microsoft.com/office/drawing/2014/main" id="{4AC04FFB-2B54-B736-A50B-5E89D738F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5" y="1397761"/>
            <a:ext cx="21336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>
                <a:solidFill>
                  <a:srgbClr val="000000"/>
                </a:solidFill>
                <a:latin typeface="Times New Roman" panose="02020603050405020304" pitchFamily="18" charset="0"/>
              </a:rPr>
              <a:t>Mayer Amschel </a:t>
            </a: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Rothschild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00"/>
                </a:solidFill>
                <a:latin typeface="Times New Roman" panose="02020603050405020304" pitchFamily="18" charset="0"/>
              </a:rPr>
              <a:t>(1744-1812)</a:t>
            </a: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09829A96-BAAA-B46A-19A0-4C81EA769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144" y="3356992"/>
            <a:ext cx="2973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Modern credit money</a:t>
            </a:r>
            <a:endParaRPr lang="hu-HU" altLang="hu-HU" sz="1800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D31B957C-BB60-893E-4893-34CBD5C06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8536" y="629980"/>
            <a:ext cx="84774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err="1">
                <a:latin typeface="+mj-lt"/>
              </a:rPr>
              <a:t>thinking</a:t>
            </a:r>
            <a:endParaRPr lang="hu-HU" altLang="hu-HU" sz="1400">
              <a:latin typeface="+mj-lt"/>
            </a:endParaRPr>
          </a:p>
        </p:txBody>
      </p:sp>
    </p:spTree>
    <p:extLst>
      <p:ext uri="{BB962C8B-B14F-4D97-AF65-F5344CB8AC3E}">
        <p14:creationId val="2963824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06 1.85185E-06 L 0.61992 -0.18287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0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1" animBg="1"/>
      <p:bldP spid="3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4" name="Line 3">
            <a:extLst>
              <a:ext uri="{FF2B5EF4-FFF2-40B4-BE49-F238E27FC236}">
                <a16:creationId xmlns:a16="http://schemas.microsoft.com/office/drawing/2014/main" id="{CBF5ADB4-BE07-AB68-95C5-FDD721D9F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8450" y="1052513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795" name="Line 5">
            <a:extLst>
              <a:ext uri="{FF2B5EF4-FFF2-40B4-BE49-F238E27FC236}">
                <a16:creationId xmlns:a16="http://schemas.microsoft.com/office/drawing/2014/main" id="{A81EDE2E-2DBA-357F-D92E-4C622AA91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3850" y="5168900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796" name="Line 8">
            <a:extLst>
              <a:ext uri="{FF2B5EF4-FFF2-40B4-BE49-F238E27FC236}">
                <a16:creationId xmlns:a16="http://schemas.microsoft.com/office/drawing/2014/main" id="{CD4443D7-BDCE-A9CE-70DC-6016325BBA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2513" y="5168900"/>
            <a:ext cx="0" cy="757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5F0EDAFC-8B80-3DC9-4114-165CA216E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5194300"/>
            <a:ext cx="977900" cy="59531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Debt</a:t>
            </a:r>
            <a:endParaRPr lang="hu-HU" altLang="hu-HU" sz="1050"/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+100</a:t>
            </a:r>
          </a:p>
        </p:txBody>
      </p:sp>
      <p:sp>
        <p:nvSpPr>
          <p:cNvPr id="9239" name="Rectangle 28">
            <a:extLst>
              <a:ext uri="{FF2B5EF4-FFF2-40B4-BE49-F238E27FC236}">
                <a16:creationId xmlns:a16="http://schemas.microsoft.com/office/drawing/2014/main" id="{D577B32F-C38A-13F7-8732-0B71C6BB7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963863"/>
            <a:ext cx="184150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hu-HU" altLang="hu-HU" sz="1350"/>
          </a:p>
        </p:txBody>
      </p:sp>
      <p:sp>
        <p:nvSpPr>
          <p:cNvPr id="9240" name="Rectangle 32">
            <a:extLst>
              <a:ext uri="{FF2B5EF4-FFF2-40B4-BE49-F238E27FC236}">
                <a16:creationId xmlns:a16="http://schemas.microsoft.com/office/drawing/2014/main" id="{058F40B1-DF4A-85F4-E163-21FE21B73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125788"/>
            <a:ext cx="184150" cy="3000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hu-HU" altLang="hu-HU" sz="1350"/>
          </a:p>
        </p:txBody>
      </p:sp>
      <p:sp>
        <p:nvSpPr>
          <p:cNvPr id="36" name="Rectangle 137">
            <a:extLst>
              <a:ext uri="{FF2B5EF4-FFF2-40B4-BE49-F238E27FC236}">
                <a16:creationId xmlns:a16="http://schemas.microsoft.com/office/drawing/2014/main" id="{372A7270-FA09-1403-90AA-5EDCA52EF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3235325"/>
            <a:ext cx="790575" cy="48101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+100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claim</a:t>
            </a:r>
            <a:endParaRPr lang="hu-HU" altLang="hu-HU" sz="1050"/>
          </a:p>
        </p:txBody>
      </p:sp>
      <p:sp>
        <p:nvSpPr>
          <p:cNvPr id="33801" name="Line 5">
            <a:extLst>
              <a:ext uri="{FF2B5EF4-FFF2-40B4-BE49-F238E27FC236}">
                <a16:creationId xmlns:a16="http://schemas.microsoft.com/office/drawing/2014/main" id="{3576EC68-2FE7-72B6-C0F3-E449B5ECF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8338" y="5170488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2" name="Line 8">
            <a:extLst>
              <a:ext uri="{FF2B5EF4-FFF2-40B4-BE49-F238E27FC236}">
                <a16:creationId xmlns:a16="http://schemas.microsoft.com/office/drawing/2014/main" id="{430F3C7E-DB80-9C45-880E-ED5C9E4D4C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59075" y="5168900"/>
            <a:ext cx="0" cy="757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3" name="Line 8">
            <a:extLst>
              <a:ext uri="{FF2B5EF4-FFF2-40B4-BE49-F238E27FC236}">
                <a16:creationId xmlns:a16="http://schemas.microsoft.com/office/drawing/2014/main" id="{F293CEDE-DB67-FAFD-318B-B1ABD279D5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5050" y="1147763"/>
            <a:ext cx="0" cy="757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4" name="Line 5">
            <a:extLst>
              <a:ext uri="{FF2B5EF4-FFF2-40B4-BE49-F238E27FC236}">
                <a16:creationId xmlns:a16="http://schemas.microsoft.com/office/drawing/2014/main" id="{3939AE1E-D2C1-8E9E-D5DD-F55C2306B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1975" y="3335338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5" name="Line 5">
            <a:extLst>
              <a:ext uri="{FF2B5EF4-FFF2-40B4-BE49-F238E27FC236}">
                <a16:creationId xmlns:a16="http://schemas.microsoft.com/office/drawing/2014/main" id="{7DDF1CE8-7222-9ACB-D117-651E3D133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0188" y="3236913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6" name="Line 8">
            <a:extLst>
              <a:ext uri="{FF2B5EF4-FFF2-40B4-BE49-F238E27FC236}">
                <a16:creationId xmlns:a16="http://schemas.microsoft.com/office/drawing/2014/main" id="{F7F0B9C5-A8DA-6BB0-6A6B-C6A32CC11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0013" y="3335338"/>
            <a:ext cx="0" cy="757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73" name="Rectangle 21">
            <a:extLst>
              <a:ext uri="{FF2B5EF4-FFF2-40B4-BE49-F238E27FC236}">
                <a16:creationId xmlns:a16="http://schemas.microsoft.com/office/drawing/2014/main" id="{793DF3CD-DE04-0E8C-FA2C-362004C7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3213100"/>
            <a:ext cx="1054100" cy="504825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CBLA+100</a:t>
            </a:r>
          </a:p>
        </p:txBody>
      </p:sp>
      <p:sp>
        <p:nvSpPr>
          <p:cNvPr id="76" name="Rectangle 21">
            <a:extLst>
              <a:ext uri="{FF2B5EF4-FFF2-40B4-BE49-F238E27FC236}">
                <a16:creationId xmlns:a16="http://schemas.microsoft.com/office/drawing/2014/main" id="{69F5D392-83F4-2773-4961-BC0A60004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065213"/>
            <a:ext cx="1054100" cy="630237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CBLA +100</a:t>
            </a:r>
          </a:p>
        </p:txBody>
      </p:sp>
      <p:sp>
        <p:nvSpPr>
          <p:cNvPr id="77" name="Rectangle 14">
            <a:extLst>
              <a:ext uri="{FF2B5EF4-FFF2-40B4-BE49-F238E27FC236}">
                <a16:creationId xmlns:a16="http://schemas.microsoft.com/office/drawing/2014/main" id="{3321E490-2D22-5E46-EB8C-4B648C345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5180013"/>
            <a:ext cx="855662" cy="236537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C +15</a:t>
            </a:r>
          </a:p>
        </p:txBody>
      </p:sp>
      <p:sp>
        <p:nvSpPr>
          <p:cNvPr id="78" name="Rectangle 14">
            <a:extLst>
              <a:ext uri="{FF2B5EF4-FFF2-40B4-BE49-F238E27FC236}">
                <a16:creationId xmlns:a16="http://schemas.microsoft.com/office/drawing/2014/main" id="{5FA51FCC-3160-10B9-A634-896C98B76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1498600"/>
            <a:ext cx="887413" cy="204788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C +15</a:t>
            </a:r>
          </a:p>
        </p:txBody>
      </p:sp>
      <p:sp>
        <p:nvSpPr>
          <p:cNvPr id="79" name="Rectangle 135">
            <a:extLst>
              <a:ext uri="{FF2B5EF4-FFF2-40B4-BE49-F238E27FC236}">
                <a16:creationId xmlns:a16="http://schemas.microsoft.com/office/drawing/2014/main" id="{D8609205-A946-51E1-A71F-8919D6A7A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1049338"/>
            <a:ext cx="890588" cy="460375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RB+85</a:t>
            </a:r>
          </a:p>
        </p:txBody>
      </p:sp>
      <p:sp>
        <p:nvSpPr>
          <p:cNvPr id="80" name="Rectangle 135">
            <a:extLst>
              <a:ext uri="{FF2B5EF4-FFF2-40B4-BE49-F238E27FC236}">
                <a16:creationId xmlns:a16="http://schemas.microsoft.com/office/drawing/2014/main" id="{9E002319-4EBA-68A8-A812-9FD888DD9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475" y="3346450"/>
            <a:ext cx="890588" cy="460375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RB+85</a:t>
            </a:r>
          </a:p>
        </p:txBody>
      </p:sp>
      <p:sp>
        <p:nvSpPr>
          <p:cNvPr id="81" name="Rectangle 136">
            <a:extLst>
              <a:ext uri="{FF2B5EF4-FFF2-40B4-BE49-F238E27FC236}">
                <a16:creationId xmlns:a16="http://schemas.microsoft.com/office/drawing/2014/main" id="{85BF0C63-EA31-F067-9B8B-338071186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63" y="3365500"/>
            <a:ext cx="792162" cy="4270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+85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D</a:t>
            </a:r>
          </a:p>
        </p:txBody>
      </p:sp>
      <p:sp>
        <p:nvSpPr>
          <p:cNvPr id="82" name="Rectangle 136">
            <a:extLst>
              <a:ext uri="{FF2B5EF4-FFF2-40B4-BE49-F238E27FC236}">
                <a16:creationId xmlns:a16="http://schemas.microsoft.com/office/drawing/2014/main" id="{26FBD9ED-DD02-2DBD-BE5B-954CAC093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5416550"/>
            <a:ext cx="792162" cy="4270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+85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D</a:t>
            </a:r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9A38CDE4-C7A2-2B83-9AF6-30A967920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513" y="5180013"/>
            <a:ext cx="977900" cy="331787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debt</a:t>
            </a:r>
            <a:endParaRPr lang="hu-HU" altLang="hu-HU" sz="1050"/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+20</a:t>
            </a:r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7D983F82-9B79-A577-FAD6-523F55B30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238" y="3213100"/>
            <a:ext cx="977900" cy="21431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Claim +20</a:t>
            </a:r>
          </a:p>
        </p:txBody>
      </p:sp>
      <p:sp>
        <p:nvSpPr>
          <p:cNvPr id="52" name="Rectangle 21">
            <a:extLst>
              <a:ext uri="{FF2B5EF4-FFF2-40B4-BE49-F238E27FC236}">
                <a16:creationId xmlns:a16="http://schemas.microsoft.com/office/drawing/2014/main" id="{981D0417-E854-2A6D-4FA1-D94B9255E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3225800"/>
            <a:ext cx="1054100" cy="1397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CBLA +15</a:t>
            </a:r>
          </a:p>
        </p:txBody>
      </p:sp>
      <p:sp>
        <p:nvSpPr>
          <p:cNvPr id="53" name="Rectangle 135">
            <a:extLst>
              <a:ext uri="{FF2B5EF4-FFF2-40B4-BE49-F238E27FC236}">
                <a16:creationId xmlns:a16="http://schemas.microsoft.com/office/drawing/2014/main" id="{F7545BFB-9520-A372-1D63-4080A675D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50" y="3860800"/>
            <a:ext cx="890588" cy="460375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RA+85</a:t>
            </a:r>
          </a:p>
        </p:txBody>
      </p:sp>
      <p:sp>
        <p:nvSpPr>
          <p:cNvPr id="54" name="Rectangle 135">
            <a:extLst>
              <a:ext uri="{FF2B5EF4-FFF2-40B4-BE49-F238E27FC236}">
                <a16:creationId xmlns:a16="http://schemas.microsoft.com/office/drawing/2014/main" id="{175BDF63-5EB3-07F5-6D83-B77D589B3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0" y="1058863"/>
            <a:ext cx="890588" cy="461962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RA+85</a:t>
            </a:r>
          </a:p>
        </p:txBody>
      </p:sp>
      <p:sp>
        <p:nvSpPr>
          <p:cNvPr id="55" name="Rectangle 136">
            <a:extLst>
              <a:ext uri="{FF2B5EF4-FFF2-40B4-BE49-F238E27FC236}">
                <a16:creationId xmlns:a16="http://schemas.microsoft.com/office/drawing/2014/main" id="{68CE0AF2-7835-F2AF-6203-EF3A873A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3879850"/>
            <a:ext cx="792162" cy="4635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+85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D</a:t>
            </a:r>
          </a:p>
        </p:txBody>
      </p:sp>
      <p:sp>
        <p:nvSpPr>
          <p:cNvPr id="56" name="Rectangle 136">
            <a:extLst>
              <a:ext uri="{FF2B5EF4-FFF2-40B4-BE49-F238E27FC236}">
                <a16:creationId xmlns:a16="http://schemas.microsoft.com/office/drawing/2014/main" id="{8BCB47DB-2615-C35C-588C-023A3B02F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413" y="5181600"/>
            <a:ext cx="792162" cy="4651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+85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D</a:t>
            </a:r>
          </a:p>
        </p:txBody>
      </p:sp>
      <p:sp>
        <p:nvSpPr>
          <p:cNvPr id="59" name="Rectangle 21">
            <a:extLst>
              <a:ext uri="{FF2B5EF4-FFF2-40B4-BE49-F238E27FC236}">
                <a16:creationId xmlns:a16="http://schemas.microsoft.com/office/drawing/2014/main" id="{6F88C051-1642-E19E-8973-9509B36B8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75" y="3716338"/>
            <a:ext cx="1873250" cy="173037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Individual wealth +5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FD1DAC7B-4CE3-29C7-B284-A65B1ED7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3400425"/>
            <a:ext cx="890588" cy="460375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RA+85</a:t>
            </a:r>
          </a:p>
        </p:txBody>
      </p:sp>
      <p:sp>
        <p:nvSpPr>
          <p:cNvPr id="86" name="Rectangle 21">
            <a:extLst>
              <a:ext uri="{FF2B5EF4-FFF2-40B4-BE49-F238E27FC236}">
                <a16:creationId xmlns:a16="http://schemas.microsoft.com/office/drawing/2014/main" id="{0135385B-2A41-E33A-19A8-84708C940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1498600"/>
            <a:ext cx="1054100" cy="201613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CBLA +15</a:t>
            </a:r>
          </a:p>
        </p:txBody>
      </p:sp>
      <p:sp>
        <p:nvSpPr>
          <p:cNvPr id="40" name="Téglalap 16">
            <a:extLst>
              <a:ext uri="{FF2B5EF4-FFF2-40B4-BE49-F238E27FC236}">
                <a16:creationId xmlns:a16="http://schemas.microsoft.com/office/drawing/2014/main" id="{6F48454D-DF3C-81E4-B8CD-E0C655E9F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0" y="145505"/>
            <a:ext cx="485518" cy="6560642"/>
          </a:xfrm>
          <a:prstGeom prst="rect">
            <a:avLst/>
          </a:prstGeom>
          <a:noFill/>
          <a:ln>
            <a:noFill/>
          </a:ln>
        </p:spPr>
        <p:txBody>
          <a:bodyPr vert="wordArtVert"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500" b="1">
                <a:solidFill>
                  <a:srgbClr val="00B050"/>
                </a:solidFill>
              </a:rPr>
              <a:t>EXERCICE </a:t>
            </a:r>
            <a:r>
              <a:rPr lang="hu-HU" altLang="hu-HU" sz="1800" b="1">
                <a:solidFill>
                  <a:srgbClr val="00B050"/>
                </a:solidFill>
              </a:rPr>
              <a:t>Money creation</a:t>
            </a:r>
            <a:endParaRPr lang="hu-HU" altLang="hu-HU" sz="1800" b="1">
              <a:solidFill>
                <a:srgbClr val="00B050"/>
              </a:solidFill>
            </a:endParaRPr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B61D2180-7662-C2FF-37E6-BE9E1A4CE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138" y="404813"/>
            <a:ext cx="532765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 b="1"/>
              <a:t>Record the following activities (variations) in the balance sheets!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400" b="1"/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1/ Agent (A) takes a 100$ loan from commercial bank (A). We know that the obligatory reserve rate is 2% and bank (A) has no free reserves.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 2/ Agent (A) transfers 100$ to agent (B), who has its accounts at commercial bank (B).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3/ Next day agent (B) withdraws 15$ from her account (thus to that time commercial bank A has already settled its debt).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4/ Agent (B) purchases from agent (A) for 85$ (pays with transfer). Agent (A) uses all her money to meet her debts included due interest (interest rate is 5%).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5/ Is it possible to reimburse the remaining 20$ loan?</a:t>
            </a:r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F45579F2-BE1F-C474-4B41-625FE794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038" y="350838"/>
            <a:ext cx="2192337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 b="1" err="1"/>
              <a:t>Two tier banking system</a:t>
            </a:r>
            <a:endParaRPr lang="hu-HU" altLang="hu-HU" sz="1350" b="1"/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1AB2F7A8-8E30-5989-7E65-B32771077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5588" y="687388"/>
            <a:ext cx="1636712" cy="3000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 err="1"/>
              <a:t>Central Bank (CB) </a:t>
            </a: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B1E3562D-9CFE-3A48-095E-0F0ED4049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0" y="2841625"/>
            <a:ext cx="2108200" cy="300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 err="1"/>
              <a:t>Commercial Bank B (BB)</a:t>
            </a:r>
          </a:p>
        </p:txBody>
      </p:sp>
      <p:sp>
        <p:nvSpPr>
          <p:cNvPr id="46" name="Text Box 10">
            <a:extLst>
              <a:ext uri="{FF2B5EF4-FFF2-40B4-BE49-F238E27FC236}">
                <a16:creationId xmlns:a16="http://schemas.microsoft.com/office/drawing/2014/main" id="{3FC3B456-AAB3-D136-08EB-4B6BA7CD0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25" y="2768600"/>
            <a:ext cx="2089150" cy="300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 err="1"/>
              <a:t>Commercial Bank A (BA)</a:t>
            </a:r>
          </a:p>
        </p:txBody>
      </p:sp>
      <p:sp>
        <p:nvSpPr>
          <p:cNvPr id="48" name="Text Box 11">
            <a:extLst>
              <a:ext uri="{FF2B5EF4-FFF2-40B4-BE49-F238E27FC236}">
                <a16:creationId xmlns:a16="http://schemas.microsoft.com/office/drawing/2014/main" id="{D3585752-AB33-A79F-F7F6-611E07333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88" y="4692650"/>
            <a:ext cx="1560512" cy="300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Non bank agent A</a:t>
            </a:r>
          </a:p>
        </p:txBody>
      </p:sp>
      <p:sp>
        <p:nvSpPr>
          <p:cNvPr id="51" name="Text Box 11">
            <a:extLst>
              <a:ext uri="{FF2B5EF4-FFF2-40B4-BE49-F238E27FC236}">
                <a16:creationId xmlns:a16="http://schemas.microsoft.com/office/drawing/2014/main" id="{4C96BC5E-6513-CBB1-E4EC-7344D6C07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4714875"/>
            <a:ext cx="1570038" cy="300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Non bank agent B</a:t>
            </a:r>
          </a:p>
        </p:txBody>
      </p:sp>
      <p:sp>
        <p:nvSpPr>
          <p:cNvPr id="33833" name="Téglalap 1">
            <a:extLst>
              <a:ext uri="{FF2B5EF4-FFF2-40B4-BE49-F238E27FC236}">
                <a16:creationId xmlns:a16="http://schemas.microsoft.com/office/drawing/2014/main" id="{AC913432-D419-9FD0-7174-585FF158D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25400"/>
            <a:ext cx="1325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Exercice 1</a:t>
            </a:r>
            <a:endParaRPr lang="hu-HU" altLang="hu-HU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 animBg="1"/>
      <p:bldP spid="73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49" grpId="0" animBg="1"/>
      <p:bldP spid="50" grpId="0" animBg="1"/>
      <p:bldP spid="52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9" grpId="0" animBg="1"/>
      <p:bldP spid="85" grpId="0" animBg="1"/>
      <p:bldP spid="85" grpId="1" animBg="1"/>
      <p:bldP spid="8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7890" name="Dia számának helye 1">
            <a:extLst>
              <a:ext uri="{FF2B5EF4-FFF2-40B4-BE49-F238E27FC236}">
                <a16:creationId xmlns:a16="http://schemas.microsoft.com/office/drawing/2014/main" id="{1432188A-16D5-844E-9B53-F31C7494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9185B6-E97D-4DB7-B2F6-BA210262CE48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hu-HU" altLang="hu-HU" sz="1400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BB87E0A-326A-37CE-ECD4-308AA242671B}"/>
              </a:ext>
            </a:extLst>
          </p:cNvPr>
          <p:cNvSpPr/>
          <p:nvPr/>
        </p:nvSpPr>
        <p:spPr>
          <a:xfrm>
            <a:off x="623888" y="933450"/>
            <a:ext cx="10656887" cy="203200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latin typeface="+mn-lt"/>
              </a:rPr>
              <a:t>Consider a two tier </a:t>
            </a:r>
            <a:r>
              <a:rPr lang="hu-HU">
                <a:latin typeface="+mn-lt"/>
              </a:rPr>
              <a:t>banking </a:t>
            </a:r>
            <a:r>
              <a:rPr lang="en-US">
                <a:latin typeface="+mn-lt"/>
              </a:rPr>
              <a:t>system with only digital currency (no cash). </a:t>
            </a:r>
            <a:r>
              <a:rPr lang="hu-HU" err="1">
                <a:latin typeface="+mn-lt"/>
              </a:rPr>
              <a:t>Government deficit </a:t>
            </a:r>
            <a:r>
              <a:rPr lang="en-US">
                <a:latin typeface="+mn-lt"/>
              </a:rPr>
              <a:t>is 100$ financed by treasury bond</a:t>
            </a:r>
            <a:r>
              <a:rPr lang="hu-HU">
                <a:latin typeface="+mn-lt"/>
              </a:rPr>
              <a:t>s; 80% </a:t>
            </a:r>
            <a:r>
              <a:rPr lang="en-US">
                <a:latin typeface="+mn-lt"/>
              </a:rPr>
              <a:t>issue</a:t>
            </a:r>
            <a:r>
              <a:rPr lang="hu-HU">
                <a:latin typeface="+mn-lt"/>
              </a:rPr>
              <a:t>d</a:t>
            </a:r>
            <a:r>
              <a:rPr lang="en-US">
                <a:latin typeface="+mn-lt"/>
              </a:rPr>
              <a:t> to households and (20%)</a:t>
            </a:r>
            <a:r>
              <a:rPr lang="hu-HU">
                <a:latin typeface="+mn-lt"/>
              </a:rPr>
              <a:t> to </a:t>
            </a:r>
            <a:r>
              <a:rPr lang="en-US">
                <a:latin typeface="+mn-lt"/>
              </a:rPr>
              <a:t>commercial banks. The reserve ratio is 8% and can </a:t>
            </a:r>
            <a:r>
              <a:rPr lang="hu-HU" err="1">
                <a:latin typeface="+mn-lt"/>
              </a:rPr>
              <a:t>never drop </a:t>
            </a:r>
            <a:r>
              <a:rPr lang="en-US">
                <a:latin typeface="+mn-lt"/>
              </a:rPr>
              <a:t>below this </a:t>
            </a:r>
            <a:r>
              <a:rPr lang="hu-HU" err="1">
                <a:latin typeface="+mn-lt"/>
              </a:rPr>
              <a:t>level </a:t>
            </a:r>
            <a:r>
              <a:rPr lang="hu-HU" err="1">
                <a:latin typeface="+mn-lt"/>
                <a:ea typeface="Calibri" panose="020f0502020204030204" pitchFamily="34" charset="0"/>
                <a:cs typeface="Arial" pitchFamily="34" charset="0"/>
              </a:rPr>
              <a:t>without causing the banking system’s disfunctioning</a:t>
            </a:r>
            <a:r>
              <a:rPr lang="en-US">
                <a:latin typeface="+mn-lt"/>
              </a:rPr>
              <a:t>. Register the events (</a:t>
            </a:r>
            <a:r>
              <a:rPr lang="en-US" b="1" u="sng">
                <a:latin typeface="+mn-lt"/>
              </a:rPr>
              <a:t>variations: + increase; - decrease</a:t>
            </a:r>
            <a:r>
              <a:rPr lang="en-US">
                <a:latin typeface="+mn-lt"/>
              </a:rPr>
              <a:t>) (item name and amount) in accounts!</a:t>
            </a:r>
            <a:endParaRPr lang="hu-HU">
              <a:latin typeface="+mn-lt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>
                <a:latin typeface="+mn-lt"/>
              </a:rPr>
              <a:t>Emission of treasury bonds</a:t>
            </a:r>
            <a:r>
              <a:rPr lang="hu-HU">
                <a:latin typeface="+mn-lt"/>
              </a:rPr>
              <a:t> </a:t>
            </a:r>
            <a:r>
              <a:rPr lang="hu-HU">
                <a:latin typeface="+mn-lt"/>
                <a:ea typeface="Calibri" panose="020f0502020204030204" pitchFamily="34" charset="0"/>
                <a:cs typeface="Arial" pitchFamily="34" charset="0"/>
              </a:rPr>
              <a:t>(</a:t>
            </a:r>
            <a:r>
              <a:rPr lang="hu-HU" i="1" u="sng" err="1">
                <a:latin typeface="+mn-lt"/>
                <a:ea typeface="Calibri" panose="020f0502020204030204" pitchFamily="34" charset="0"/>
                <a:cs typeface="Arial" pitchFamily="34" charset="0"/>
              </a:rPr>
              <a:t>help</a:t>
            </a:r>
            <a:r>
              <a:rPr lang="hu-HU">
                <a:latin typeface="+mn-lt"/>
                <a:ea typeface="Calibri" panose="020f0502020204030204" pitchFamily="34" charset="0"/>
                <a:cs typeface="Arial" pitchFamily="34" charset="0"/>
              </a:rPr>
              <a:t>: similar to bank transfers)</a:t>
            </a:r>
            <a:endParaRPr lang="hu-HU">
              <a:latin typeface="+mn-lt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>
                <a:latin typeface="+mn-lt"/>
              </a:rPr>
              <a:t>Treasury spends</a:t>
            </a:r>
            <a:endParaRPr lang="hu-HU">
              <a:latin typeface="+mn-lt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>
                <a:latin typeface="+mn-lt"/>
              </a:rPr>
              <a:t>Commercial banks reimburse their debts</a:t>
            </a:r>
            <a:endParaRPr lang="hu-HU">
              <a:latin typeface="+mn-lt"/>
            </a:endParaRPr>
          </a:p>
        </p:txBody>
      </p:sp>
      <p:sp>
        <p:nvSpPr>
          <p:cNvPr id="37892" name="Téglalap 16">
            <a:extLst>
              <a:ext uri="{FF2B5EF4-FFF2-40B4-BE49-F238E27FC236}">
                <a16:creationId xmlns:a16="http://schemas.microsoft.com/office/drawing/2014/main" id="{5AD0A2CD-CE8A-9712-BDE1-887305347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323850"/>
            <a:ext cx="4448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500" b="1"/>
              <a:t>Exercice 2: </a:t>
            </a:r>
            <a:r>
              <a:rPr lang="hu-HU" altLang="hu-HU" sz="1800" b="1"/>
              <a:t>Modern credit money system</a:t>
            </a:r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4964C9DE-41C5-0248-71FF-142C91030071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10243" name="Dia számának helye 1">
            <a:extLst>
              <a:ext uri="{FF2B5EF4-FFF2-40B4-BE49-F238E27FC236}">
                <a16:creationId xmlns:a16="http://schemas.microsoft.com/office/drawing/2014/main" id="{F6561693-305C-5B92-7769-7100011B5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4163" y="6548438"/>
            <a:ext cx="441325" cy="3317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E23181-ADD0-41A1-A5B9-D9E64E42370F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hu-HU" altLang="hu-HU" sz="1400"/>
          </a:p>
        </p:txBody>
      </p:sp>
      <p:sp>
        <p:nvSpPr>
          <p:cNvPr id="76" name="Szövegdoboz 75">
            <a:extLst>
              <a:ext uri="{FF2B5EF4-FFF2-40B4-BE49-F238E27FC236}">
                <a16:creationId xmlns:a16="http://schemas.microsoft.com/office/drawing/2014/main" id="{E28E52BE-98BB-1D2A-E364-0EBD3209637E}"/>
              </a:ext>
            </a:extLst>
          </p:cNvPr>
          <p:cNvSpPr txBox="1"/>
          <p:nvPr/>
        </p:nvSpPr>
        <p:spPr>
          <a:xfrm flipH="1">
            <a:off x="2034275" y="1593989"/>
            <a:ext cx="458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b="1"/>
              <a:t>The system is fair and efficient</a:t>
            </a:r>
            <a:endParaRPr lang="hu-HU" b="1"/>
          </a:p>
        </p:txBody>
      </p:sp>
      <p:sp>
        <p:nvSpPr>
          <p:cNvPr id="9" name="Szövegdoboz 15">
            <a:extLst>
              <a:ext uri="{FF2B5EF4-FFF2-40B4-BE49-F238E27FC236}">
                <a16:creationId xmlns:a16="http://schemas.microsoft.com/office/drawing/2014/main" id="{ACB77F5A-8771-C834-DA22-8455DF816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282" y="2445325"/>
            <a:ext cx="10369550" cy="370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	Feudal</a:t>
            </a:r>
            <a:r>
              <a:rPr lang="hu-HU" altLang="hu-HU" sz="1800" err="1">
                <a:solidFill>
                  <a:srgbClr val="0000FF"/>
                </a:solidFill>
              </a:rPr>
              <a:t>ism</a:t>
            </a:r>
            <a:r>
              <a:rPr lang="hu-HU" altLang="hu-HU" sz="1800"/>
              <a:t>	                Capital</a:t>
            </a:r>
            <a:r>
              <a:rPr lang="hu-HU" altLang="hu-HU" sz="1800" err="1">
                <a:solidFill>
                  <a:srgbClr val="0000FF"/>
                </a:solidFill>
              </a:rPr>
              <a:t>ism</a:t>
            </a:r>
            <a:r>
              <a:rPr lang="hu-HU" altLang="hu-HU" sz="1800"/>
              <a:t> 	                                    Social</a:t>
            </a:r>
            <a:r>
              <a:rPr lang="hu-HU" altLang="hu-HU" sz="1800" err="1">
                <a:solidFill>
                  <a:srgbClr val="0000FF"/>
                </a:solidFill>
              </a:rPr>
              <a:t>ism</a:t>
            </a:r>
            <a:r>
              <a:rPr lang="hu-HU" altLang="hu-HU" sz="1800"/>
              <a:t> </a:t>
            </a:r>
            <a:endParaRPr lang="hu-HU" altLang="hu-HU" sz="1800">
              <a:solidFill>
                <a:srgbClr val="0000FF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7A94BF3-2685-1125-1DB2-4FCFFCCD233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631504" y="2874422"/>
            <a:ext cx="113327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hu-HU" altLang="hu-HU" sz="1600" b="1">
                <a:latin typeface="Arial" pitchFamily="34" charset="0"/>
              </a:rPr>
              <a:t>religion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1EFD6C7-BDC2-850D-54B4-860C814F35D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920988" y="2858317"/>
            <a:ext cx="1565275" cy="33855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hu-HU" altLang="hu-HU" sz="1600" b="1" err="1">
                <a:latin typeface="Arial" pitchFamily="34" charset="0"/>
              </a:rPr>
              <a:t>Liberalism</a:t>
            </a:r>
            <a:endParaRPr lang="hu-HU" altLang="hu-HU" sz="1600" b="1">
              <a:latin typeface="Arial" pitchFamily="34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9993F28-8187-269D-319F-4FE99F94142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974360" y="2871192"/>
            <a:ext cx="18002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hu-HU" altLang="hu-HU" sz="1600" b="1" err="1">
                <a:latin typeface="Arial" pitchFamily="34" charset="0"/>
              </a:rPr>
              <a:t>Communism</a:t>
            </a:r>
            <a:endParaRPr lang="hu-HU" altLang="hu-HU" sz="1600" b="1">
              <a:latin typeface="Arial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3DB52518-C746-3678-8F8B-60C023CB9D95}"/>
              </a:ext>
            </a:extLst>
          </p:cNvPr>
          <p:cNvSpPr txBox="1"/>
          <p:nvPr/>
        </p:nvSpPr>
        <p:spPr>
          <a:xfrm>
            <a:off x="1110" y="2805444"/>
            <a:ext cx="188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Prevailing idea:</a:t>
            </a:r>
            <a:endParaRPr lang="hu-HU"/>
          </a:p>
        </p:txBody>
      </p:sp>
      <p:sp>
        <p:nvSpPr>
          <p:cNvPr id="16" name="Téglalap 11">
            <a:extLst>
              <a:ext uri="{FF2B5EF4-FFF2-40B4-BE49-F238E27FC236}">
                <a16:creationId xmlns:a16="http://schemas.microsoft.com/office/drawing/2014/main" id="{5683C9DA-3948-27D5-6C32-51A84BA74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7" y="3996353"/>
            <a:ext cx="40465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hu-HU" altLang="hu-HU" sz="1600" err="1"/>
              <a:t>orchestrates the functioning of the socio-economic system with clockwork precision</a:t>
            </a:r>
            <a:endParaRPr lang="hu-HU" altLang="hu-HU" sz="1600">
              <a:latin typeface="Calibri" panose="020f0502020204030204" pitchFamily="34" charset="0"/>
            </a:endParaRPr>
          </a:p>
        </p:txBody>
      </p:sp>
      <p:sp>
        <p:nvSpPr>
          <p:cNvPr id="17" name="Téglalap 11">
            <a:extLst>
              <a:ext uri="{FF2B5EF4-FFF2-40B4-BE49-F238E27FC236}">
                <a16:creationId xmlns:a16="http://schemas.microsoft.com/office/drawing/2014/main" id="{35B0E4DB-ADDC-4EF3-010F-9BAF4F8AA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708" y="3271709"/>
            <a:ext cx="13095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/>
              <a:t>GOD</a:t>
            </a:r>
            <a:endParaRPr lang="hu-HU" altLang="hu-HU" sz="160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2DCF59A9-431A-3615-0FBA-986FFCE43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7" y="5345921"/>
            <a:ext cx="3621829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hu-HU" altLang="hu-HU" sz="1600" b="1" i="1">
                <a:cs typeface="Times New Roman" panose="02020603050405020304" pitchFamily="18" charset="0"/>
              </a:rPr>
              <a:t>The universe that GOD chose to exist is the best of all possbile worlds</a:t>
            </a:r>
            <a:r>
              <a:rPr lang="hu-HU" altLang="hu-HU" sz="1600" i="1">
                <a:cs typeface="Times New Roman" panose="02020603050405020304" pitchFamily="18" charset="0"/>
              </a:rPr>
              <a:t>, otherwise it would have been unreasonable for God to create it</a:t>
            </a:r>
            <a:r>
              <a:rPr lang="hu-HU" altLang="hu-HU" sz="1600">
                <a:cs typeface="Times New Roman" panose="02020603050405020304" pitchFamily="18" charset="0"/>
              </a:rPr>
              <a:t>.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hu-HU" altLang="hu-HU" sz="1600">
                <a:cs typeface="Times New Roman" panose="02020603050405020304" pitchFamily="18" charset="0"/>
              </a:rPr>
              <a:t>(Leibnitz, 1710) </a:t>
            </a:r>
            <a:endParaRPr lang="hu-HU" altLang="hu-HU" sz="1600"/>
          </a:p>
        </p:txBody>
      </p:sp>
      <p:sp>
        <p:nvSpPr>
          <p:cNvPr id="19" name="Nyíl: lefelé mutató 18">
            <a:extLst>
              <a:ext uri="{FF2B5EF4-FFF2-40B4-BE49-F238E27FC236}">
                <a16:creationId xmlns:a16="http://schemas.microsoft.com/office/drawing/2014/main" id="{F44D8699-4714-98EE-B622-5EAE9C205634}"/>
              </a:ext>
            </a:extLst>
          </p:cNvPr>
          <p:cNvSpPr/>
          <p:nvPr/>
        </p:nvSpPr>
        <p:spPr>
          <a:xfrm>
            <a:off x="1853895" y="4899938"/>
            <a:ext cx="321703" cy="2572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Szövegdoboz 6">
            <a:extLst>
              <a:ext uri="{FF2B5EF4-FFF2-40B4-BE49-F238E27FC236}">
                <a16:creationId xmlns:a16="http://schemas.microsoft.com/office/drawing/2014/main" id="{4A2B2684-790F-75C2-4C12-077A1227562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004969" y="2861863"/>
            <a:ext cx="392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6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1" name="Szövegdoboz 6">
            <a:extLst>
              <a:ext uri="{FF2B5EF4-FFF2-40B4-BE49-F238E27FC236}">
                <a16:creationId xmlns:a16="http://schemas.microsoft.com/office/drawing/2014/main" id="{9486C734-920D-F268-CCF6-6EE42E71CB6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223591" y="4957191"/>
            <a:ext cx="392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6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Szövegdoboz 4">
            <a:extLst>
              <a:ext uri="{FF2B5EF4-FFF2-40B4-BE49-F238E27FC236}">
                <a16:creationId xmlns:a16="http://schemas.microsoft.com/office/drawing/2014/main" id="{DEBFF12A-4B59-3B7A-1ED2-4738D07F8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5" y="3599237"/>
            <a:ext cx="36468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err="1">
                <a:latin typeface="Calibri" panose="020f0502020204030204" pitchFamily="34" charset="0"/>
              </a:rPr>
              <a:t>Subordination by the force of human law</a:t>
            </a:r>
            <a:endParaRPr lang="hu-HU" altLang="hu-HU" sz="1600" b="1">
              <a:latin typeface="Calibri" panose="020f0502020204030204" pitchFamily="34" charset="0"/>
            </a:endParaRPr>
          </a:p>
        </p:txBody>
      </p:sp>
      <p:sp>
        <p:nvSpPr>
          <p:cNvPr id="23" name="Téglalap 52">
            <a:extLst>
              <a:ext uri="{FF2B5EF4-FFF2-40B4-BE49-F238E27FC236}">
                <a16:creationId xmlns:a16="http://schemas.microsoft.com/office/drawing/2014/main" id="{4E89720D-C8DA-87B5-87BF-E79A409CE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569" y="3618773"/>
            <a:ext cx="2668751" cy="2539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hu-HU" altLang="hu-HU" sz="1050" b="1"/>
              <a:t>SOCIAL REFORM PROPOSAL</a:t>
            </a: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DE106060-9D6D-FB1D-19FE-7B25420D3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620" y="3890353"/>
            <a:ext cx="3456384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end injustice</a:t>
            </a:r>
            <a:endParaRPr lang="hu-HU" altLang="hu-HU" sz="1600"/>
          </a:p>
        </p:txBody>
      </p:sp>
      <p:sp>
        <p:nvSpPr>
          <p:cNvPr id="26" name="Téglalap 52">
            <a:extLst>
              <a:ext uri="{FF2B5EF4-FFF2-40B4-BE49-F238E27FC236}">
                <a16:creationId xmlns:a16="http://schemas.microsoft.com/office/drawing/2014/main" id="{C1AB77B7-5446-439A-5DED-BCC8DD95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824" y="4156051"/>
            <a:ext cx="257323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b="1" err="1"/>
              <a:t>abolition of nobility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b="1"/>
              <a:t>uniform people citizen</a:t>
            </a:r>
            <a:endParaRPr lang="hu-HU" altLang="hu-HU" sz="1400" b="1"/>
          </a:p>
        </p:txBody>
      </p:sp>
      <p:sp>
        <p:nvSpPr>
          <p:cNvPr id="27" name="Téglalap 52">
            <a:extLst>
              <a:ext uri="{FF2B5EF4-FFF2-40B4-BE49-F238E27FC236}">
                <a16:creationId xmlns:a16="http://schemas.microsoft.com/office/drawing/2014/main" id="{2E446ABC-C09F-3D6E-7726-7291A08A1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717" y="4633193"/>
            <a:ext cx="21605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b="1"/>
              <a:t>„</a:t>
            </a:r>
            <a:r>
              <a:rPr lang="hu-HU" altLang="hu-HU" sz="1200" b="1" err="1"/>
              <a:t>additional cost”</a:t>
            </a:r>
          </a:p>
        </p:txBody>
      </p:sp>
      <p:sp>
        <p:nvSpPr>
          <p:cNvPr id="28" name="Téglalap 52">
            <a:extLst>
              <a:ext uri="{FF2B5EF4-FFF2-40B4-BE49-F238E27FC236}">
                <a16:creationId xmlns:a16="http://schemas.microsoft.com/office/drawing/2014/main" id="{A0D50543-9301-7D60-83CF-D6FC2EA2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296" y="4149080"/>
            <a:ext cx="266875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b="1" err="1"/>
              <a:t>abolition of capitalists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b="1"/>
              <a:t>uniform people proletarian</a:t>
            </a:r>
            <a:endParaRPr lang="hu-HU" altLang="hu-HU" sz="1400" b="1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3D22E3E-F662-317E-08B9-1E69913D1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3238" y="4725144"/>
            <a:ext cx="860774" cy="64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8241E5DE-6A59-AE0D-225E-5A29A565A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69020" y="4663297"/>
            <a:ext cx="794976" cy="7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églalap 52">
            <a:extLst>
              <a:ext uri="{FF2B5EF4-FFF2-40B4-BE49-F238E27FC236}">
                <a16:creationId xmlns:a16="http://schemas.microsoft.com/office/drawing/2014/main" id="{438924FC-875C-E2EA-38D0-E968B5D19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698" y="3269848"/>
            <a:ext cx="17843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/>
              <a:t>FREE MARKET</a:t>
            </a:r>
          </a:p>
        </p:txBody>
      </p:sp>
      <p:sp>
        <p:nvSpPr>
          <p:cNvPr id="32" name="Téglalap 52">
            <a:extLst>
              <a:ext uri="{FF2B5EF4-FFF2-40B4-BE49-F238E27FC236}">
                <a16:creationId xmlns:a16="http://schemas.microsoft.com/office/drawing/2014/main" id="{79E7A907-4131-CB80-74E5-5309A2DB8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5085" y="3250757"/>
            <a:ext cx="30747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/>
              <a:t>CENTRAL PLANNIG BUREAU</a:t>
            </a:r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31146484-15CE-75C7-7C60-B0ED75BD9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593" y="5026417"/>
            <a:ext cx="19030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i="1">
                <a:cs typeface="Times New Roman" panose="02020603050405020304" pitchFamily="18" charset="0"/>
              </a:rPr>
              <a:t>The univers that </a:t>
            </a:r>
            <a:endParaRPr lang="hu-HU" altLang="hu-HU" sz="1800"/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0A47B4CB-115C-6B34-BDF6-B0C1F178D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747" y="5389872"/>
            <a:ext cx="6989763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hu-HU" altLang="hu-HU" sz="16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the  LIBERALISTS			                 the COMMUNISTS 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hu-HU" altLang="hu-HU" sz="1600" i="1" err="1">
                <a:cs typeface="Times New Roman" panose="02020603050405020304" pitchFamily="18" charset="0"/>
              </a:rPr>
              <a:t>chose to exist is the best of all possbile worlds </a:t>
            </a:r>
            <a:r>
              <a:rPr lang="hu-HU" altLang="hu-HU" sz="1600" i="1">
                <a:latin typeface="+mj-lt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5" name="Szövegdoboz 11">
            <a:extLst>
              <a:ext uri="{FF2B5EF4-FFF2-40B4-BE49-F238E27FC236}">
                <a16:creationId xmlns:a16="http://schemas.microsoft.com/office/drawing/2014/main" id="{0F51FA1C-40CB-AB20-6334-7A12EF097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9789" y="6089501"/>
            <a:ext cx="763503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 err="1"/>
              <a:t>We have the cure and the systemic characteristics without </a:t>
            </a:r>
            <a:r>
              <a:rPr lang="hu-HU" altLang="hu-HU" sz="1600" err="1"/>
              <a:t>economic theory.</a:t>
            </a:r>
          </a:p>
        </p:txBody>
      </p:sp>
      <p:sp>
        <p:nvSpPr>
          <p:cNvPr id="37" name="Téglalap 36">
            <a:extLst>
              <a:ext uri="{FF2B5EF4-FFF2-40B4-BE49-F238E27FC236}">
                <a16:creationId xmlns:a16="http://schemas.microsoft.com/office/drawing/2014/main" id="{0D70735A-3EC3-A6E2-4C2F-4291C5F16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7706" y="6500159"/>
            <a:ext cx="4206726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err="1"/>
              <a:t>Then what for economic theory? </a:t>
            </a:r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1EE7C57C-C895-D9CA-3D14-6CC297351A03}"/>
              </a:ext>
            </a:extLst>
          </p:cNvPr>
          <p:cNvSpPr>
            <a:spLocks noChangeArrowheads="1"/>
          </p:cNvSpPr>
          <p:nvPr/>
        </p:nvSpPr>
        <p:spPr bwMode="auto">
          <a:xfrm rot="19198532">
            <a:off x="3496664" y="4217240"/>
            <a:ext cx="2116093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200" b="1"/>
              <a:t>WHAT IS FREE MARKET? </a:t>
            </a:r>
          </a:p>
        </p:txBody>
      </p:sp>
      <p:sp>
        <p:nvSpPr>
          <p:cNvPr id="39" name="Téglalap 52">
            <a:extLst>
              <a:ext uri="{FF2B5EF4-FFF2-40B4-BE49-F238E27FC236}">
                <a16:creationId xmlns:a16="http://schemas.microsoft.com/office/drawing/2014/main" id="{F8B3502F-4473-5D35-4E02-C3E3E373A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821" y="3227231"/>
            <a:ext cx="4352925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err="1"/>
              <a:t>Purchase on market: </a:t>
            </a:r>
            <a:r>
              <a:rPr lang="hu-HU" altLang="hu-HU" sz="2000" b="1">
                <a:solidFill>
                  <a:srgbClr val="FF0000"/>
                </a:solidFill>
              </a:rPr>
              <a:t>MONEY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30F6C3C-7CE1-B8B5-09B4-C54FBBBF5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885" y="108659"/>
            <a:ext cx="42237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rgbClr val="00B050"/>
                </a:solidFill>
              </a:rPr>
              <a:t>1.2 Ideology driven theorizing</a:t>
            </a:r>
            <a:endParaRPr lang="hu-HU" altLang="hu-HU" sz="1800" b="1">
              <a:solidFill>
                <a:srgbClr val="00B050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E2CA1469-F590-0EE7-5A40-ADA07DE13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16" y="429193"/>
            <a:ext cx="110576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hu-HU" altLang="hu-HU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„The ruling ideas of EACH AGE have ever been the ideas of its ruling class” (</a:t>
            </a:r>
            <a:r>
              <a:rPr lang="hu-HU" altLang="hu-HU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Communist Manifesto</a:t>
            </a: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1848)</a:t>
            </a:r>
            <a:r>
              <a:rPr lang="hu-HU" altLang="hu-H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u-HU" altLang="hu-HU" sz="2000"/>
          </a:p>
          <a:p>
            <a:pPr algn="r">
              <a:spcBef>
                <a:spcPct val="0"/>
              </a:spcBef>
              <a:buFontTx/>
              <a:buNone/>
            </a:pPr>
            <a:endParaRPr lang="hu-HU" altLang="hu-HU" sz="200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1A40D19E-DDAB-C75D-90A6-7B19DF154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80" y="811536"/>
            <a:ext cx="9320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Ideology: </a:t>
            </a: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explanation of the winners of the system as to why it is the "best of all worlds".</a:t>
            </a:r>
            <a:endParaRPr lang="hu-HU" altLang="hu-HU" sz="180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FF06B484-2382-E9E4-2615-87C3B4F27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145" y="1672654"/>
            <a:ext cx="1679859" cy="71393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F5D5FD5-5D3E-2270-4FD4-29A048CF9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62" y="1680622"/>
            <a:ext cx="1102604" cy="620215"/>
          </a:xfrm>
          <a:prstGeom prst="rect">
            <a:avLst/>
          </a:prstGeom>
        </p:spPr>
      </p:pic>
      <p:pic>
        <p:nvPicPr>
          <p:cNvPr id="12" name="Picture 4" descr="maestro">
            <a:extLst>
              <a:ext uri="{FF2B5EF4-FFF2-40B4-BE49-F238E27FC236}">
                <a16:creationId xmlns:a16="http://schemas.microsoft.com/office/drawing/2014/main" id="{A3EAB1BF-166C-9C1F-895F-94DC6A63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2797" y="1628800"/>
            <a:ext cx="575651" cy="842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Szövegdoboz 5">
            <a:extLst>
              <a:ext uri="{FF2B5EF4-FFF2-40B4-BE49-F238E27FC236}">
                <a16:creationId xmlns:a16="http://schemas.microsoft.com/office/drawing/2014/main" id="{5D1DF602-EE71-E30D-001C-BE4850A61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6264" y="1144977"/>
            <a:ext cx="12025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hu-HU" altLang="hu-HU" sz="1600"/>
              <a:t>Has tail</a:t>
            </a:r>
            <a:endParaRPr lang="hu-HU" altLang="hu-HU" sz="1600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hu-HU" altLang="hu-HU" sz="1600" err="1"/>
              <a:t>carnivor</a:t>
            </a:r>
            <a:endParaRPr lang="hu-HU" altLang="hu-HU" sz="1600"/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583C83A0-F287-9C4E-F47D-9FE6DFB8B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1800" y="1816531"/>
            <a:ext cx="1475361" cy="6168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pic>
        <p:nvPicPr>
          <p:cNvPr id="36" name="Kép 35">
            <a:extLst>
              <a:ext uri="{FF2B5EF4-FFF2-40B4-BE49-F238E27FC236}">
                <a16:creationId xmlns:a16="http://schemas.microsoft.com/office/drawing/2014/main" id="{DBD90014-B7A6-E1CF-8E4D-400814EAE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6719" y="1724293"/>
            <a:ext cx="755902" cy="755902"/>
          </a:xfrm>
          <a:prstGeom prst="rect">
            <a:avLst/>
          </a:prstGeom>
        </p:spPr>
      </p:pic>
      <p:sp>
        <p:nvSpPr>
          <p:cNvPr id="40" name="Szalagnyíl lefelé 49">
            <a:extLst>
              <a:ext uri="{FF2B5EF4-FFF2-40B4-BE49-F238E27FC236}">
                <a16:creationId xmlns:a16="http://schemas.microsoft.com/office/drawing/2014/main" id="{5481BBA9-46B7-B4DC-D0A2-B0CF9412ECC6}"/>
              </a:ext>
            </a:extLst>
          </p:cNvPr>
          <p:cNvSpPr/>
          <p:nvPr/>
        </p:nvSpPr>
        <p:spPr>
          <a:xfrm>
            <a:off x="8704465" y="973544"/>
            <a:ext cx="2432095" cy="58368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val="2110057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5" grpId="0"/>
      <p:bldP spid="16" grpId="0"/>
      <p:bldP spid="17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3794" name="Line 3">
            <a:extLst>
              <a:ext uri="{FF2B5EF4-FFF2-40B4-BE49-F238E27FC236}">
                <a16:creationId xmlns:a16="http://schemas.microsoft.com/office/drawing/2014/main" id="{CBF5ADB4-BE07-AB68-95C5-FDD721D9F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8450" y="1052513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795" name="Line 5">
            <a:extLst>
              <a:ext uri="{FF2B5EF4-FFF2-40B4-BE49-F238E27FC236}">
                <a16:creationId xmlns:a16="http://schemas.microsoft.com/office/drawing/2014/main" id="{A81EDE2E-2DBA-357F-D92E-4C622AA91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3850" y="5168900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796" name="Line 8">
            <a:extLst>
              <a:ext uri="{FF2B5EF4-FFF2-40B4-BE49-F238E27FC236}">
                <a16:creationId xmlns:a16="http://schemas.microsoft.com/office/drawing/2014/main" id="{CD4443D7-BDCE-A9CE-70DC-6016325BBA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2513" y="5168900"/>
            <a:ext cx="0" cy="757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5F0EDAFC-8B80-3DC9-4114-165CA216E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5194300"/>
            <a:ext cx="977900" cy="59531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Debt</a:t>
            </a:r>
            <a:endParaRPr lang="hu-HU" altLang="hu-HU" sz="1050"/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+100</a:t>
            </a:r>
          </a:p>
        </p:txBody>
      </p:sp>
      <p:sp>
        <p:nvSpPr>
          <p:cNvPr id="9239" name="Rectangle 28">
            <a:extLst>
              <a:ext uri="{FF2B5EF4-FFF2-40B4-BE49-F238E27FC236}">
                <a16:creationId xmlns:a16="http://schemas.microsoft.com/office/drawing/2014/main" id="{D577B32F-C38A-13F7-8732-0B71C6BB7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963863"/>
            <a:ext cx="184150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hu-HU" altLang="hu-HU" sz="1350"/>
          </a:p>
        </p:txBody>
      </p:sp>
      <p:sp>
        <p:nvSpPr>
          <p:cNvPr id="9240" name="Rectangle 32">
            <a:extLst>
              <a:ext uri="{FF2B5EF4-FFF2-40B4-BE49-F238E27FC236}">
                <a16:creationId xmlns:a16="http://schemas.microsoft.com/office/drawing/2014/main" id="{058F40B1-DF4A-85F4-E163-21FE21B73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125788"/>
            <a:ext cx="184150" cy="3000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hu-HU" altLang="hu-HU" sz="1350"/>
          </a:p>
        </p:txBody>
      </p:sp>
      <p:sp>
        <p:nvSpPr>
          <p:cNvPr id="36" name="Rectangle 137">
            <a:extLst>
              <a:ext uri="{FF2B5EF4-FFF2-40B4-BE49-F238E27FC236}">
                <a16:creationId xmlns:a16="http://schemas.microsoft.com/office/drawing/2014/main" id="{372A7270-FA09-1403-90AA-5EDCA52EF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3235325"/>
            <a:ext cx="790575" cy="48101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+100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claim</a:t>
            </a:r>
            <a:endParaRPr lang="hu-HU" altLang="hu-HU" sz="1050"/>
          </a:p>
        </p:txBody>
      </p:sp>
      <p:sp>
        <p:nvSpPr>
          <p:cNvPr id="33801" name="Line 5">
            <a:extLst>
              <a:ext uri="{FF2B5EF4-FFF2-40B4-BE49-F238E27FC236}">
                <a16:creationId xmlns:a16="http://schemas.microsoft.com/office/drawing/2014/main" id="{3576EC68-2FE7-72B6-C0F3-E449B5ECF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8338" y="5170488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2" name="Line 8">
            <a:extLst>
              <a:ext uri="{FF2B5EF4-FFF2-40B4-BE49-F238E27FC236}">
                <a16:creationId xmlns:a16="http://schemas.microsoft.com/office/drawing/2014/main" id="{430F3C7E-DB80-9C45-880E-ED5C9E4D4C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59075" y="5168900"/>
            <a:ext cx="0" cy="757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3" name="Line 8">
            <a:extLst>
              <a:ext uri="{FF2B5EF4-FFF2-40B4-BE49-F238E27FC236}">
                <a16:creationId xmlns:a16="http://schemas.microsoft.com/office/drawing/2014/main" id="{F293CEDE-DB67-FAFD-318B-B1ABD279D5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5050" y="1147763"/>
            <a:ext cx="0" cy="757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4" name="Line 5">
            <a:extLst>
              <a:ext uri="{FF2B5EF4-FFF2-40B4-BE49-F238E27FC236}">
                <a16:creationId xmlns:a16="http://schemas.microsoft.com/office/drawing/2014/main" id="{3939AE1E-D2C1-8E9E-D5DD-F55C2306BF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1975" y="3335338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5" name="Line 5">
            <a:extLst>
              <a:ext uri="{FF2B5EF4-FFF2-40B4-BE49-F238E27FC236}">
                <a16:creationId xmlns:a16="http://schemas.microsoft.com/office/drawing/2014/main" id="{7DDF1CE8-7222-9ACB-D117-651E3D133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0188" y="3236913"/>
            <a:ext cx="1457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33806" name="Line 8">
            <a:extLst>
              <a:ext uri="{FF2B5EF4-FFF2-40B4-BE49-F238E27FC236}">
                <a16:creationId xmlns:a16="http://schemas.microsoft.com/office/drawing/2014/main" id="{F7F0B9C5-A8DA-6BB0-6A6B-C6A32CC11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40013" y="3335338"/>
            <a:ext cx="0" cy="757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/>
          </a:p>
        </p:txBody>
      </p:sp>
      <p:sp>
        <p:nvSpPr>
          <p:cNvPr id="73" name="Rectangle 21">
            <a:extLst>
              <a:ext uri="{FF2B5EF4-FFF2-40B4-BE49-F238E27FC236}">
                <a16:creationId xmlns:a16="http://schemas.microsoft.com/office/drawing/2014/main" id="{793DF3CD-DE04-0E8C-FA2C-362004C7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3213100"/>
            <a:ext cx="1054100" cy="504825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CBLA+100</a:t>
            </a:r>
          </a:p>
        </p:txBody>
      </p:sp>
      <p:sp>
        <p:nvSpPr>
          <p:cNvPr id="76" name="Rectangle 21">
            <a:extLst>
              <a:ext uri="{FF2B5EF4-FFF2-40B4-BE49-F238E27FC236}">
                <a16:creationId xmlns:a16="http://schemas.microsoft.com/office/drawing/2014/main" id="{69F5D392-83F4-2773-4961-BC0A60004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2063" y="1065213"/>
            <a:ext cx="1054100" cy="630237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CBLA +100</a:t>
            </a:r>
          </a:p>
        </p:txBody>
      </p:sp>
      <p:sp>
        <p:nvSpPr>
          <p:cNvPr id="77" name="Rectangle 14">
            <a:extLst>
              <a:ext uri="{FF2B5EF4-FFF2-40B4-BE49-F238E27FC236}">
                <a16:creationId xmlns:a16="http://schemas.microsoft.com/office/drawing/2014/main" id="{3321E490-2D22-5E46-EB8C-4B648C345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3" y="5180013"/>
            <a:ext cx="855662" cy="236537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C +15</a:t>
            </a:r>
          </a:p>
        </p:txBody>
      </p:sp>
      <p:sp>
        <p:nvSpPr>
          <p:cNvPr id="78" name="Rectangle 14">
            <a:extLst>
              <a:ext uri="{FF2B5EF4-FFF2-40B4-BE49-F238E27FC236}">
                <a16:creationId xmlns:a16="http://schemas.microsoft.com/office/drawing/2014/main" id="{5FA51FCC-3160-10B9-A634-896C98B76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1498600"/>
            <a:ext cx="887413" cy="204788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C +15</a:t>
            </a:r>
          </a:p>
        </p:txBody>
      </p:sp>
      <p:sp>
        <p:nvSpPr>
          <p:cNvPr id="79" name="Rectangle 135">
            <a:extLst>
              <a:ext uri="{FF2B5EF4-FFF2-40B4-BE49-F238E27FC236}">
                <a16:creationId xmlns:a16="http://schemas.microsoft.com/office/drawing/2014/main" id="{D8609205-A946-51E1-A71F-8919D6A7A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1049338"/>
            <a:ext cx="890588" cy="460375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RB+85</a:t>
            </a:r>
          </a:p>
        </p:txBody>
      </p:sp>
      <p:sp>
        <p:nvSpPr>
          <p:cNvPr id="80" name="Rectangle 135">
            <a:extLst>
              <a:ext uri="{FF2B5EF4-FFF2-40B4-BE49-F238E27FC236}">
                <a16:creationId xmlns:a16="http://schemas.microsoft.com/office/drawing/2014/main" id="{9E002319-4EBA-68A8-A812-9FD888DD9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475" y="3346450"/>
            <a:ext cx="890588" cy="460375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RB+85</a:t>
            </a:r>
          </a:p>
        </p:txBody>
      </p:sp>
      <p:sp>
        <p:nvSpPr>
          <p:cNvPr id="81" name="Rectangle 136">
            <a:extLst>
              <a:ext uri="{FF2B5EF4-FFF2-40B4-BE49-F238E27FC236}">
                <a16:creationId xmlns:a16="http://schemas.microsoft.com/office/drawing/2014/main" id="{85BF0C63-EA31-F067-9B8B-338071186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063" y="3365500"/>
            <a:ext cx="792162" cy="4270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+85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D</a:t>
            </a:r>
          </a:p>
        </p:txBody>
      </p:sp>
      <p:sp>
        <p:nvSpPr>
          <p:cNvPr id="82" name="Rectangle 136">
            <a:extLst>
              <a:ext uri="{FF2B5EF4-FFF2-40B4-BE49-F238E27FC236}">
                <a16:creationId xmlns:a16="http://schemas.microsoft.com/office/drawing/2014/main" id="{26FBD9ED-DD02-2DBD-BE5B-954CAC093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5416550"/>
            <a:ext cx="792162" cy="4270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+85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D</a:t>
            </a:r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9A38CDE4-C7A2-2B83-9AF6-30A967920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513" y="5180013"/>
            <a:ext cx="977900" cy="331787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debt</a:t>
            </a:r>
            <a:endParaRPr lang="hu-HU" altLang="hu-HU" sz="1050"/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+20</a:t>
            </a:r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7D983F82-9B79-A577-FAD6-523F55B30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238" y="3213100"/>
            <a:ext cx="977900" cy="214313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Claim +20</a:t>
            </a:r>
          </a:p>
        </p:txBody>
      </p:sp>
      <p:sp>
        <p:nvSpPr>
          <p:cNvPr id="52" name="Rectangle 21">
            <a:extLst>
              <a:ext uri="{FF2B5EF4-FFF2-40B4-BE49-F238E27FC236}">
                <a16:creationId xmlns:a16="http://schemas.microsoft.com/office/drawing/2014/main" id="{981D0417-E854-2A6D-4FA1-D94B9255E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3225800"/>
            <a:ext cx="1054100" cy="1397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CBLA +15</a:t>
            </a:r>
          </a:p>
        </p:txBody>
      </p:sp>
      <p:sp>
        <p:nvSpPr>
          <p:cNvPr id="53" name="Rectangle 135">
            <a:extLst>
              <a:ext uri="{FF2B5EF4-FFF2-40B4-BE49-F238E27FC236}">
                <a16:creationId xmlns:a16="http://schemas.microsoft.com/office/drawing/2014/main" id="{F7545BFB-9520-A372-1D63-4080A675D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50" y="3860800"/>
            <a:ext cx="890588" cy="460375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RA+85</a:t>
            </a:r>
          </a:p>
        </p:txBody>
      </p:sp>
      <p:sp>
        <p:nvSpPr>
          <p:cNvPr id="54" name="Rectangle 135">
            <a:extLst>
              <a:ext uri="{FF2B5EF4-FFF2-40B4-BE49-F238E27FC236}">
                <a16:creationId xmlns:a16="http://schemas.microsoft.com/office/drawing/2014/main" id="{175BDF63-5EB3-07F5-6D83-B77D589B3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050" y="1058863"/>
            <a:ext cx="890588" cy="461962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RA+85</a:t>
            </a:r>
          </a:p>
        </p:txBody>
      </p:sp>
      <p:sp>
        <p:nvSpPr>
          <p:cNvPr id="55" name="Rectangle 136">
            <a:extLst>
              <a:ext uri="{FF2B5EF4-FFF2-40B4-BE49-F238E27FC236}">
                <a16:creationId xmlns:a16="http://schemas.microsoft.com/office/drawing/2014/main" id="{68CE0AF2-7835-F2AF-6203-EF3A873A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3879850"/>
            <a:ext cx="792162" cy="4635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+85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D</a:t>
            </a:r>
          </a:p>
        </p:txBody>
      </p:sp>
      <p:sp>
        <p:nvSpPr>
          <p:cNvPr id="56" name="Rectangle 136">
            <a:extLst>
              <a:ext uri="{FF2B5EF4-FFF2-40B4-BE49-F238E27FC236}">
                <a16:creationId xmlns:a16="http://schemas.microsoft.com/office/drawing/2014/main" id="{8BCB47DB-2615-C35C-588C-023A3B02F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413" y="5181600"/>
            <a:ext cx="792162" cy="4651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+85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D</a:t>
            </a:r>
          </a:p>
        </p:txBody>
      </p:sp>
      <p:sp>
        <p:nvSpPr>
          <p:cNvPr id="59" name="Rectangle 21">
            <a:extLst>
              <a:ext uri="{FF2B5EF4-FFF2-40B4-BE49-F238E27FC236}">
                <a16:creationId xmlns:a16="http://schemas.microsoft.com/office/drawing/2014/main" id="{6F88C051-1642-E19E-8973-9509B36B8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75" y="3716338"/>
            <a:ext cx="1873250" cy="173037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 err="1"/>
              <a:t>Individual wealth +5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FD1DAC7B-4CE3-29C7-B284-A65B1ED7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3400425"/>
            <a:ext cx="890588" cy="460375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RA+85</a:t>
            </a:r>
          </a:p>
        </p:txBody>
      </p:sp>
      <p:sp>
        <p:nvSpPr>
          <p:cNvPr id="86" name="Rectangle 21">
            <a:extLst>
              <a:ext uri="{FF2B5EF4-FFF2-40B4-BE49-F238E27FC236}">
                <a16:creationId xmlns:a16="http://schemas.microsoft.com/office/drawing/2014/main" id="{0135385B-2A41-E33A-19A8-84708C940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50" y="1498600"/>
            <a:ext cx="1054100" cy="201613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050"/>
              <a:t>CBLA +15</a:t>
            </a:r>
          </a:p>
        </p:txBody>
      </p:sp>
      <p:sp>
        <p:nvSpPr>
          <p:cNvPr id="40" name="Téglalap 16">
            <a:extLst>
              <a:ext uri="{FF2B5EF4-FFF2-40B4-BE49-F238E27FC236}">
                <a16:creationId xmlns:a16="http://schemas.microsoft.com/office/drawing/2014/main" id="{6F48454D-DF3C-81E4-B8CD-E0C655E9F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0" y="145505"/>
            <a:ext cx="485518" cy="6560642"/>
          </a:xfrm>
          <a:prstGeom prst="rect">
            <a:avLst/>
          </a:prstGeom>
          <a:noFill/>
          <a:ln>
            <a:noFill/>
          </a:ln>
        </p:spPr>
        <p:txBody>
          <a:bodyPr vert="wordArtVert" wrap="non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500" b="1">
                <a:solidFill>
                  <a:srgbClr val="00B050"/>
                </a:solidFill>
              </a:rPr>
              <a:t>EXERCICE </a:t>
            </a:r>
            <a:r>
              <a:rPr lang="hu-HU" altLang="hu-HU" sz="1800" b="1">
                <a:solidFill>
                  <a:srgbClr val="00B050"/>
                </a:solidFill>
              </a:rPr>
              <a:t>Money creation</a:t>
            </a:r>
            <a:endParaRPr lang="hu-HU" altLang="hu-HU" sz="1800" b="1">
              <a:solidFill>
                <a:srgbClr val="00B050"/>
              </a:solidFill>
            </a:endParaRPr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B61D2180-7662-C2FF-37E6-BE9E1A4CE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138" y="404813"/>
            <a:ext cx="532765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 b="1"/>
              <a:t>Record the following activities (variations) in the balance sheets!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400" b="1"/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1/ Agent (A) takes a 100$ loan from commercial bank (A). We know that the obligatory reserve rate is 2% and bank (A) has no free reserves.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 2/ Agent (A) transfers 100$ to agent (B), who has its accounts at commercial bank (B).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3/ Next day agent (B) withdraws 15$ from her account (thus to that time commercial bank A has already settled its debt).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4/ Agent (B) purchases from agent (A) for 85$ (pays with transfer). Agent (A) uses all her money to meet her debts included due interest (interest rate is 5%).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5/ Is it possible to reimburse the remaining 20$ loan?</a:t>
            </a:r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F45579F2-BE1F-C474-4B41-625FE794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038" y="350838"/>
            <a:ext cx="2192337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 b="1" err="1"/>
              <a:t>Two tier banking system</a:t>
            </a:r>
            <a:endParaRPr lang="hu-HU" altLang="hu-HU" sz="1350" b="1"/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1AB2F7A8-8E30-5989-7E65-B32771077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5588" y="687388"/>
            <a:ext cx="1636712" cy="3000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 err="1"/>
              <a:t>Central Bank (CB) </a:t>
            </a: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B1E3562D-9CFE-3A48-095E-0F0ED4049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000" y="2841625"/>
            <a:ext cx="2108200" cy="300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 err="1"/>
              <a:t>Commercial Bank B (BB)</a:t>
            </a:r>
          </a:p>
        </p:txBody>
      </p:sp>
      <p:sp>
        <p:nvSpPr>
          <p:cNvPr id="46" name="Text Box 10">
            <a:extLst>
              <a:ext uri="{FF2B5EF4-FFF2-40B4-BE49-F238E27FC236}">
                <a16:creationId xmlns:a16="http://schemas.microsoft.com/office/drawing/2014/main" id="{3FC3B456-AAB3-D136-08EB-4B6BA7CD0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25" y="2768600"/>
            <a:ext cx="2089150" cy="300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 err="1"/>
              <a:t>Commercial Bank A (BA)</a:t>
            </a:r>
          </a:p>
        </p:txBody>
      </p:sp>
      <p:sp>
        <p:nvSpPr>
          <p:cNvPr id="48" name="Text Box 11">
            <a:extLst>
              <a:ext uri="{FF2B5EF4-FFF2-40B4-BE49-F238E27FC236}">
                <a16:creationId xmlns:a16="http://schemas.microsoft.com/office/drawing/2014/main" id="{D3585752-AB33-A79F-F7F6-611E07333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88" y="4692650"/>
            <a:ext cx="1560512" cy="300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Non bank agent A</a:t>
            </a:r>
          </a:p>
        </p:txBody>
      </p:sp>
      <p:sp>
        <p:nvSpPr>
          <p:cNvPr id="51" name="Text Box 11">
            <a:extLst>
              <a:ext uri="{FF2B5EF4-FFF2-40B4-BE49-F238E27FC236}">
                <a16:creationId xmlns:a16="http://schemas.microsoft.com/office/drawing/2014/main" id="{4C96BC5E-6513-CBB1-E4EC-7344D6C07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4714875"/>
            <a:ext cx="1570038" cy="30003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350"/>
              <a:t>Non bank agent B</a:t>
            </a:r>
          </a:p>
        </p:txBody>
      </p:sp>
      <p:sp>
        <p:nvSpPr>
          <p:cNvPr id="33833" name="Téglalap 1">
            <a:extLst>
              <a:ext uri="{FF2B5EF4-FFF2-40B4-BE49-F238E27FC236}">
                <a16:creationId xmlns:a16="http://schemas.microsoft.com/office/drawing/2014/main" id="{AC913432-D419-9FD0-7174-585FF158D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25400"/>
            <a:ext cx="1325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/>
              <a:t>Exercice 1</a:t>
            </a:r>
            <a:endParaRPr lang="hu-HU" altLang="hu-HU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 animBg="1"/>
      <p:bldP spid="73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49" grpId="0" animBg="1"/>
      <p:bldP spid="50" grpId="0" animBg="1"/>
      <p:bldP spid="52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9" grpId="0" animBg="1"/>
      <p:bldP spid="85" grpId="0" animBg="1"/>
      <p:bldP spid="85" grpId="1" animBg="1"/>
      <p:bldP spid="8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7890" name="Dia számának helye 1">
            <a:extLst>
              <a:ext uri="{FF2B5EF4-FFF2-40B4-BE49-F238E27FC236}">
                <a16:creationId xmlns:a16="http://schemas.microsoft.com/office/drawing/2014/main" id="{1432188A-16D5-844E-9B53-F31C7494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9185B6-E97D-4DB7-B2F6-BA210262CE48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hu-HU" altLang="hu-HU" sz="1400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BB87E0A-326A-37CE-ECD4-308AA242671B}"/>
              </a:ext>
            </a:extLst>
          </p:cNvPr>
          <p:cNvSpPr/>
          <p:nvPr/>
        </p:nvSpPr>
        <p:spPr>
          <a:xfrm>
            <a:off x="623888" y="933450"/>
            <a:ext cx="10656887" cy="203200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latin typeface="+mn-lt"/>
              </a:rPr>
              <a:t>Consider a two tier </a:t>
            </a:r>
            <a:r>
              <a:rPr lang="hu-HU">
                <a:latin typeface="+mn-lt"/>
              </a:rPr>
              <a:t>banking </a:t>
            </a:r>
            <a:r>
              <a:rPr lang="en-US">
                <a:latin typeface="+mn-lt"/>
              </a:rPr>
              <a:t>system with only digital currency (no cash). </a:t>
            </a:r>
            <a:r>
              <a:rPr lang="hu-HU" err="1">
                <a:latin typeface="+mn-lt"/>
              </a:rPr>
              <a:t>Government deficit </a:t>
            </a:r>
            <a:r>
              <a:rPr lang="en-US">
                <a:latin typeface="+mn-lt"/>
              </a:rPr>
              <a:t>is 100$ financed by treasury bond</a:t>
            </a:r>
            <a:r>
              <a:rPr lang="hu-HU">
                <a:latin typeface="+mn-lt"/>
              </a:rPr>
              <a:t>s; 80% </a:t>
            </a:r>
            <a:r>
              <a:rPr lang="en-US">
                <a:latin typeface="+mn-lt"/>
              </a:rPr>
              <a:t>issue</a:t>
            </a:r>
            <a:r>
              <a:rPr lang="hu-HU">
                <a:latin typeface="+mn-lt"/>
              </a:rPr>
              <a:t>d</a:t>
            </a:r>
            <a:r>
              <a:rPr lang="en-US">
                <a:latin typeface="+mn-lt"/>
              </a:rPr>
              <a:t> to households and (20%)</a:t>
            </a:r>
            <a:r>
              <a:rPr lang="hu-HU">
                <a:latin typeface="+mn-lt"/>
              </a:rPr>
              <a:t> to </a:t>
            </a:r>
            <a:r>
              <a:rPr lang="en-US">
                <a:latin typeface="+mn-lt"/>
              </a:rPr>
              <a:t>commercial banks. The reserve ratio is 8% and can </a:t>
            </a:r>
            <a:r>
              <a:rPr lang="hu-HU" err="1">
                <a:latin typeface="+mn-lt"/>
              </a:rPr>
              <a:t>never drop </a:t>
            </a:r>
            <a:r>
              <a:rPr lang="en-US">
                <a:latin typeface="+mn-lt"/>
              </a:rPr>
              <a:t>below this </a:t>
            </a:r>
            <a:r>
              <a:rPr lang="hu-HU" err="1">
                <a:latin typeface="+mn-lt"/>
              </a:rPr>
              <a:t>level </a:t>
            </a:r>
            <a:r>
              <a:rPr lang="hu-HU" err="1">
                <a:latin typeface="+mn-lt"/>
                <a:ea typeface="Calibri" panose="020f0502020204030204" pitchFamily="34" charset="0"/>
                <a:cs typeface="Arial" pitchFamily="34" charset="0"/>
              </a:rPr>
              <a:t>without causing the banking system’s disfunctioning</a:t>
            </a:r>
            <a:r>
              <a:rPr lang="en-US">
                <a:latin typeface="+mn-lt"/>
              </a:rPr>
              <a:t>. Register the events (</a:t>
            </a:r>
            <a:r>
              <a:rPr lang="en-US" b="1" u="sng">
                <a:latin typeface="+mn-lt"/>
              </a:rPr>
              <a:t>variations: + increase; - decrease</a:t>
            </a:r>
            <a:r>
              <a:rPr lang="en-US">
                <a:latin typeface="+mn-lt"/>
              </a:rPr>
              <a:t>) (item name and amount) in accounts!</a:t>
            </a:r>
            <a:endParaRPr lang="hu-HU">
              <a:latin typeface="+mn-lt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>
                <a:latin typeface="+mn-lt"/>
              </a:rPr>
              <a:t>Emission of treasury bonds</a:t>
            </a:r>
            <a:r>
              <a:rPr lang="hu-HU">
                <a:latin typeface="+mn-lt"/>
              </a:rPr>
              <a:t> </a:t>
            </a:r>
            <a:r>
              <a:rPr lang="hu-HU">
                <a:latin typeface="+mn-lt"/>
                <a:ea typeface="Calibri" panose="020f0502020204030204" pitchFamily="34" charset="0"/>
                <a:cs typeface="Arial" pitchFamily="34" charset="0"/>
              </a:rPr>
              <a:t>(</a:t>
            </a:r>
            <a:r>
              <a:rPr lang="hu-HU" i="1" u="sng" err="1">
                <a:latin typeface="+mn-lt"/>
                <a:ea typeface="Calibri" panose="020f0502020204030204" pitchFamily="34" charset="0"/>
                <a:cs typeface="Arial" pitchFamily="34" charset="0"/>
              </a:rPr>
              <a:t>help</a:t>
            </a:r>
            <a:r>
              <a:rPr lang="hu-HU">
                <a:latin typeface="+mn-lt"/>
                <a:ea typeface="Calibri" panose="020f0502020204030204" pitchFamily="34" charset="0"/>
                <a:cs typeface="Arial" pitchFamily="34" charset="0"/>
              </a:rPr>
              <a:t>: similar to bank transfers)</a:t>
            </a:r>
            <a:endParaRPr lang="hu-HU">
              <a:latin typeface="+mn-lt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>
                <a:latin typeface="+mn-lt"/>
              </a:rPr>
              <a:t>Treasury spends</a:t>
            </a:r>
            <a:endParaRPr lang="hu-HU">
              <a:latin typeface="+mn-lt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>
                <a:latin typeface="+mn-lt"/>
              </a:rPr>
              <a:t>Commercial banks reimburse their debts</a:t>
            </a:r>
            <a:endParaRPr lang="hu-HU">
              <a:latin typeface="+mn-lt"/>
            </a:endParaRPr>
          </a:p>
        </p:txBody>
      </p:sp>
      <p:sp>
        <p:nvSpPr>
          <p:cNvPr id="37892" name="Téglalap 16">
            <a:extLst>
              <a:ext uri="{FF2B5EF4-FFF2-40B4-BE49-F238E27FC236}">
                <a16:creationId xmlns:a16="http://schemas.microsoft.com/office/drawing/2014/main" id="{5AD0A2CD-CE8A-9712-BDE1-887305347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323850"/>
            <a:ext cx="4448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500" b="1"/>
              <a:t>Exercice 2: </a:t>
            </a:r>
            <a:r>
              <a:rPr lang="hu-HU" altLang="hu-HU" sz="1800" b="1"/>
              <a:t>Modern credit money system</a:t>
            </a:r>
          </a:p>
        </p:txBody>
      </p:sp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CFF12963-A59B-1C50-DCB8-A8116D7C1610}"/>
              </a:ext>
            </a:extLst>
          </p:cNvPr>
          <p:cNvSpPr/>
          <p:nvPr/>
        </p:nvSpPr>
        <p:spPr>
          <a:xfrm>
            <a:off x="687021" y="672878"/>
            <a:ext cx="10656887" cy="1754326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latin typeface="+mn-lt"/>
              </a:rPr>
              <a:t>Consider a two tier </a:t>
            </a:r>
            <a:r>
              <a:rPr lang="hu-HU">
                <a:latin typeface="+mn-lt"/>
              </a:rPr>
              <a:t>banking </a:t>
            </a:r>
            <a:r>
              <a:rPr lang="en-US">
                <a:latin typeface="+mn-lt"/>
              </a:rPr>
              <a:t>system with only digital currency (no cash). </a:t>
            </a:r>
            <a:r>
              <a:rPr lang="hu-HU" err="1">
                <a:latin typeface="+mn-lt"/>
              </a:rPr>
              <a:t>Government deficit </a:t>
            </a:r>
            <a:r>
              <a:rPr lang="en-US">
                <a:latin typeface="+mn-lt"/>
              </a:rPr>
              <a:t>is financed by treasury bond</a:t>
            </a:r>
            <a:r>
              <a:rPr lang="hu-HU">
                <a:latin typeface="+mn-lt"/>
              </a:rPr>
              <a:t>s; </a:t>
            </a:r>
            <a:r>
              <a:rPr lang="hu-HU"/>
              <a:t>6</a:t>
            </a:r>
            <a:r>
              <a:rPr lang="hu-HU">
                <a:latin typeface="+mn-lt"/>
              </a:rPr>
              <a:t>0% </a:t>
            </a:r>
            <a:r>
              <a:rPr lang="en-US">
                <a:latin typeface="+mn-lt"/>
              </a:rPr>
              <a:t>issue</a:t>
            </a:r>
            <a:r>
              <a:rPr lang="hu-HU">
                <a:latin typeface="+mn-lt"/>
              </a:rPr>
              <a:t>d</a:t>
            </a:r>
            <a:r>
              <a:rPr lang="en-US">
                <a:latin typeface="+mn-lt"/>
              </a:rPr>
              <a:t> to households and (</a:t>
            </a:r>
            <a:r>
              <a:rPr lang="hu-HU">
                <a:latin typeface="+mn-lt"/>
              </a:rPr>
              <a:t>4</a:t>
            </a:r>
            <a:r>
              <a:rPr lang="en-US">
                <a:latin typeface="+mn-lt"/>
              </a:rPr>
              <a:t>0%)</a:t>
            </a:r>
            <a:r>
              <a:rPr lang="hu-HU">
                <a:latin typeface="+mn-lt"/>
              </a:rPr>
              <a:t> to </a:t>
            </a:r>
            <a:r>
              <a:rPr lang="en-US">
                <a:latin typeface="+mn-lt"/>
              </a:rPr>
              <a:t>commercial banks. The reserve ratio is </a:t>
            </a:r>
            <a:r>
              <a:rPr lang="hu-HU">
                <a:latin typeface="+mn-lt"/>
              </a:rPr>
              <a:t>5</a:t>
            </a:r>
            <a:r>
              <a:rPr lang="en-US">
                <a:latin typeface="+mn-lt"/>
              </a:rPr>
              <a:t>% and can </a:t>
            </a:r>
            <a:r>
              <a:rPr lang="hu-HU" err="1">
                <a:latin typeface="+mn-lt"/>
              </a:rPr>
              <a:t>never drop </a:t>
            </a:r>
            <a:r>
              <a:rPr lang="en-US">
                <a:latin typeface="+mn-lt"/>
              </a:rPr>
              <a:t>below this </a:t>
            </a:r>
            <a:r>
              <a:rPr lang="hu-HU" err="1">
                <a:latin typeface="+mn-lt"/>
              </a:rPr>
              <a:t>level </a:t>
            </a:r>
            <a:r>
              <a:rPr lang="hu-HU" err="1">
                <a:latin typeface="+mn-lt"/>
                <a:ea typeface="Calibri" panose="020f0502020204030204" pitchFamily="34" charset="0"/>
                <a:cs typeface="Arial" pitchFamily="34" charset="0"/>
              </a:rPr>
              <a:t>without causing the banking system’s disfunctioning</a:t>
            </a:r>
            <a:r>
              <a:rPr lang="en-US">
                <a:latin typeface="+mn-lt"/>
              </a:rPr>
              <a:t>. </a:t>
            </a:r>
            <a:r>
              <a:rPr lang="hu-HU" err="1">
                <a:latin typeface="+mn-lt"/>
              </a:rPr>
              <a:t>Banks never keep free reserves. We know that after having issued the government bonds and having spent 80% of it, the variation of demand deposits is 200$. </a:t>
            </a:r>
            <a:r>
              <a:rPr lang="en-US">
                <a:latin typeface="+mn-lt"/>
              </a:rPr>
              <a:t>Register the events (</a:t>
            </a:r>
            <a:r>
              <a:rPr lang="en-US" b="1" u="sng">
                <a:latin typeface="+mn-lt"/>
              </a:rPr>
              <a:t>variations: + increase; - decrease</a:t>
            </a:r>
            <a:r>
              <a:rPr lang="en-US">
                <a:latin typeface="+mn-lt"/>
              </a:rPr>
              <a:t>) (item name and amount) in accounts!</a:t>
            </a:r>
            <a:endParaRPr lang="hu-HU">
              <a:latin typeface="+mn-lt"/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DD40DA0B-9BC4-F7F2-5367-2A12364E43C5}"/>
              </a:ext>
            </a:extLst>
          </p:cNvPr>
          <p:cNvSpPr/>
          <p:nvPr/>
        </p:nvSpPr>
        <p:spPr>
          <a:xfrm>
            <a:off x="696650" y="2638962"/>
            <a:ext cx="10656887" cy="1477328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latin typeface="+mn-lt"/>
              </a:rPr>
              <a:t>Consider a two tier </a:t>
            </a:r>
            <a:r>
              <a:rPr lang="hu-HU">
                <a:latin typeface="+mn-lt"/>
              </a:rPr>
              <a:t>banking </a:t>
            </a:r>
            <a:r>
              <a:rPr lang="en-US">
                <a:latin typeface="+mn-lt"/>
              </a:rPr>
              <a:t>system</a:t>
            </a:r>
            <a:r>
              <a:rPr lang="hu-HU">
                <a:latin typeface="+mn-lt"/>
              </a:rPr>
              <a:t>. The cash to money ratio is 10%, the </a:t>
            </a:r>
            <a:r>
              <a:rPr lang="en-US">
                <a:latin typeface="+mn-lt"/>
              </a:rPr>
              <a:t>reserve ratio is </a:t>
            </a:r>
            <a:r>
              <a:rPr lang="hu-HU">
                <a:latin typeface="+mn-lt"/>
              </a:rPr>
              <a:t>6</a:t>
            </a:r>
            <a:r>
              <a:rPr lang="en-US">
                <a:latin typeface="+mn-lt"/>
              </a:rPr>
              <a:t>% and can </a:t>
            </a:r>
            <a:r>
              <a:rPr lang="hu-HU" err="1">
                <a:latin typeface="+mn-lt"/>
              </a:rPr>
              <a:t>never drop </a:t>
            </a:r>
            <a:r>
              <a:rPr lang="en-US">
                <a:latin typeface="+mn-lt"/>
              </a:rPr>
              <a:t>below this </a:t>
            </a:r>
            <a:r>
              <a:rPr lang="hu-HU" err="1">
                <a:latin typeface="+mn-lt"/>
              </a:rPr>
              <a:t>level </a:t>
            </a:r>
            <a:r>
              <a:rPr lang="hu-HU" err="1">
                <a:latin typeface="+mn-lt"/>
                <a:ea typeface="Calibri" panose="020f0502020204030204" pitchFamily="34" charset="0"/>
                <a:cs typeface="Arial" pitchFamily="34" charset="0"/>
              </a:rPr>
              <a:t>without causing the banking system’s disfunctioning</a:t>
            </a:r>
            <a:r>
              <a:rPr lang="en-US">
                <a:latin typeface="+mn-lt"/>
              </a:rPr>
              <a:t>. </a:t>
            </a:r>
            <a:r>
              <a:rPr lang="hu-HU" err="1">
                <a:latin typeface="+mn-lt"/>
              </a:rPr>
              <a:t>There are two commercial banks with a market share of 60%-40%. Both banks have 80$ free reserves. The little bank lends 800$ to its clients</a:t>
            </a:r>
            <a:r>
              <a:rPr lang="hu-HU"/>
              <a:t>; the clients spend the money.</a:t>
            </a:r>
            <a:r>
              <a:rPr lang="hu-HU">
                <a:latin typeface="+mn-lt"/>
              </a:rPr>
              <a:t> </a:t>
            </a:r>
            <a:r>
              <a:rPr lang="en-US">
                <a:latin typeface="+mn-lt"/>
              </a:rPr>
              <a:t>Register the events (</a:t>
            </a:r>
            <a:r>
              <a:rPr lang="en-US" b="1" u="sng">
                <a:latin typeface="+mn-lt"/>
              </a:rPr>
              <a:t>variations: + increase; - decrease</a:t>
            </a:r>
            <a:r>
              <a:rPr lang="en-US">
                <a:latin typeface="+mn-lt"/>
              </a:rPr>
              <a:t>) (item name and amount) in accounts</a:t>
            </a:r>
            <a:r>
              <a:rPr lang="hu-HU">
                <a:latin typeface="+mn-lt"/>
              </a:rPr>
              <a:t> if at the end there are no free reserves</a:t>
            </a:r>
            <a:r>
              <a:rPr lang="en-US">
                <a:latin typeface="+mn-lt"/>
              </a:rPr>
              <a:t>!</a:t>
            </a:r>
            <a:endParaRPr lang="hu-HU">
              <a:latin typeface="+mn-lt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E879789-A319-5996-0424-8ED620C8A825}"/>
              </a:ext>
            </a:extLst>
          </p:cNvPr>
          <p:cNvSpPr/>
          <p:nvPr/>
        </p:nvSpPr>
        <p:spPr>
          <a:xfrm>
            <a:off x="618043" y="4206273"/>
            <a:ext cx="10656887" cy="1754326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latin typeface="+mn-lt"/>
              </a:rPr>
              <a:t>Consider a two tier </a:t>
            </a:r>
            <a:r>
              <a:rPr lang="hu-HU">
                <a:latin typeface="+mn-lt"/>
              </a:rPr>
              <a:t>banking </a:t>
            </a:r>
            <a:r>
              <a:rPr lang="en-US">
                <a:latin typeface="+mn-lt"/>
              </a:rPr>
              <a:t>system</a:t>
            </a:r>
            <a:r>
              <a:rPr lang="hu-HU">
                <a:latin typeface="+mn-lt"/>
              </a:rPr>
              <a:t>. The cash to money ratio is 10%, the </a:t>
            </a:r>
            <a:r>
              <a:rPr lang="en-US">
                <a:latin typeface="+mn-lt"/>
              </a:rPr>
              <a:t>reserve ratio is </a:t>
            </a:r>
            <a:r>
              <a:rPr lang="hu-HU"/>
              <a:t>5</a:t>
            </a:r>
            <a:r>
              <a:rPr lang="en-US">
                <a:latin typeface="+mn-lt"/>
              </a:rPr>
              <a:t>% and can </a:t>
            </a:r>
            <a:r>
              <a:rPr lang="hu-HU" err="1">
                <a:latin typeface="+mn-lt"/>
              </a:rPr>
              <a:t>never drop </a:t>
            </a:r>
            <a:r>
              <a:rPr lang="en-US">
                <a:latin typeface="+mn-lt"/>
              </a:rPr>
              <a:t>below this </a:t>
            </a:r>
            <a:r>
              <a:rPr lang="hu-HU" err="1">
                <a:latin typeface="+mn-lt"/>
              </a:rPr>
              <a:t>level </a:t>
            </a:r>
            <a:r>
              <a:rPr lang="hu-HU" err="1">
                <a:latin typeface="+mn-lt"/>
                <a:ea typeface="Calibri" panose="020f0502020204030204" pitchFamily="34" charset="0"/>
                <a:cs typeface="Arial" pitchFamily="34" charset="0"/>
              </a:rPr>
              <a:t>without causing the banking system’s disfunctioning</a:t>
            </a:r>
            <a:r>
              <a:rPr lang="en-US">
                <a:latin typeface="+mn-lt"/>
              </a:rPr>
              <a:t>. </a:t>
            </a:r>
            <a:r>
              <a:rPr lang="hu-HU" err="1">
                <a:latin typeface="+mn-lt"/>
              </a:rPr>
              <a:t>There are two commercial banks with a market share of 60%-40%. Both banks have 80$ free reserves. The little bank lends to its clients</a:t>
            </a:r>
            <a:r>
              <a:rPr lang="hu-HU"/>
              <a:t>; the clients spend the money and the end up with +900$ demand deposit.</a:t>
            </a:r>
            <a:r>
              <a:rPr lang="hu-HU">
                <a:latin typeface="+mn-lt"/>
              </a:rPr>
              <a:t> </a:t>
            </a:r>
            <a:r>
              <a:rPr lang="en-US">
                <a:latin typeface="+mn-lt"/>
              </a:rPr>
              <a:t>Register the events (</a:t>
            </a:r>
            <a:r>
              <a:rPr lang="en-US" b="1" u="sng">
                <a:latin typeface="+mn-lt"/>
              </a:rPr>
              <a:t>variations: + increase; - decrease</a:t>
            </a:r>
            <a:r>
              <a:rPr lang="en-US">
                <a:latin typeface="+mn-lt"/>
              </a:rPr>
              <a:t>) (item name and amount) in accounts</a:t>
            </a:r>
            <a:r>
              <a:rPr lang="hu-HU">
                <a:latin typeface="+mn-lt"/>
              </a:rPr>
              <a:t> if at the end there are no free reserves</a:t>
            </a:r>
            <a:r>
              <a:rPr lang="en-US">
                <a:latin typeface="+mn-lt"/>
              </a:rPr>
              <a:t>!</a:t>
            </a:r>
            <a:endParaRPr lang="hu-HU">
              <a:latin typeface="+mn-lt"/>
            </a:endParaRPr>
          </a:p>
        </p:txBody>
      </p:sp>
    </p:spTree>
    <p:extLst>
      <p:ext uri="{BB962C8B-B14F-4D97-AF65-F5344CB8AC3E}">
        <p14:creationId val="1524161653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674E3B85-DD0F-1092-0AFC-F866C3CAB41A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10243" name="Dia számának helye 1">
            <a:extLst>
              <a:ext uri="{FF2B5EF4-FFF2-40B4-BE49-F238E27FC236}">
                <a16:creationId xmlns:a16="http://schemas.microsoft.com/office/drawing/2014/main" id="{74CA0684-4301-196B-B47C-3E7160BE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4163" y="6548438"/>
            <a:ext cx="441325" cy="3317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E23181-ADD0-41A1-A5B9-D9E64E42370F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hu-HU" altLang="hu-HU" sz="1400"/>
          </a:p>
        </p:txBody>
      </p:sp>
      <p:sp>
        <p:nvSpPr>
          <p:cNvPr id="36" name="Szövegdoboz 4">
            <a:extLst>
              <a:ext uri="{FF2B5EF4-FFF2-40B4-BE49-F238E27FC236}">
                <a16:creationId xmlns:a16="http://schemas.microsoft.com/office/drawing/2014/main" id="{81FE5225-1906-3505-618D-8E3A5A849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4" y="1412776"/>
            <a:ext cx="11870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u-HU" sz="1600"/>
              <a:t>What are the essential, i.e. </a:t>
            </a:r>
            <a:r>
              <a:rPr lang="en-US" altLang="hu-HU" sz="1600" b="1"/>
              <a:t>DISTINCTIVE</a:t>
            </a:r>
            <a:r>
              <a:rPr lang="en-US" altLang="hu-HU" sz="1600"/>
              <a:t>, characteristics (as opposed to other economic systems such as feudalism, socialism)?</a:t>
            </a:r>
            <a:endParaRPr lang="hu-HU" altLang="hu-HU" sz="1600"/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C1A3510B-5936-E73C-8423-2CEF2B201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351" y="1835532"/>
            <a:ext cx="82118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 err="1"/>
              <a:t>Natural law </a:t>
            </a:r>
            <a:r>
              <a:rPr lang="hu-HU" altLang="hu-HU" sz="1800" b="1" i="1" err="1"/>
              <a:t>versus</a:t>
            </a:r>
            <a:r>
              <a:rPr lang="hu-HU" altLang="hu-HU" sz="1800" b="1"/>
              <a:t> </a:t>
            </a:r>
            <a:r>
              <a:rPr lang="hu-HU" altLang="hu-HU" sz="1800" b="1">
                <a:solidFill>
                  <a:srgbClr val="0000FF"/>
                </a:solidFill>
              </a:rPr>
              <a:t>SOCIAL RULE (institution) </a:t>
            </a:r>
            <a:r>
              <a:rPr lang="hu-HU" altLang="hu-HU" sz="1800" b="1" i="1" err="1"/>
              <a:t>versus</a:t>
            </a:r>
            <a:r>
              <a:rPr lang="hu-HU" altLang="hu-HU" sz="1800" b="1"/>
              <a:t> individual choice</a:t>
            </a:r>
            <a:endParaRPr lang="hu-HU" altLang="hu-HU" sz="1800" u="sng"/>
          </a:p>
        </p:txBody>
      </p:sp>
      <p:pic>
        <p:nvPicPr>
          <p:cNvPr id="62" name="Kép 61">
            <a:extLst>
              <a:ext uri="{FF2B5EF4-FFF2-40B4-BE49-F238E27FC236}">
                <a16:creationId xmlns:a16="http://schemas.microsoft.com/office/drawing/2014/main" id="{0DDC9335-C8E0-0868-CF50-0DFE314A1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89" y="2852936"/>
            <a:ext cx="19843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7612CD32-D3C2-4D69-5427-91B2F78C2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0" y="5322694"/>
            <a:ext cx="3265125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202122"/>
                </a:solidFill>
              </a:rPr>
              <a:t>Joszif Visszarionovics Dzsugasvili</a:t>
            </a:r>
            <a:endParaRPr lang="hu-HU" altLang="hu-HU" sz="160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1857494-C788-1010-16D7-02AF98273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9" y="5013176"/>
            <a:ext cx="222048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202122"/>
                </a:solidFill>
              </a:rPr>
              <a:t>Vlagyimir Iljics Uljanov</a:t>
            </a:r>
            <a:endParaRPr lang="hu-HU" altLang="hu-HU" sz="1600"/>
          </a:p>
        </p:txBody>
      </p:sp>
      <p:sp>
        <p:nvSpPr>
          <p:cNvPr id="8" name="Szövegdoboz 1">
            <a:extLst>
              <a:ext uri="{FF2B5EF4-FFF2-40B4-BE49-F238E27FC236}">
                <a16:creationId xmlns:a16="http://schemas.microsoft.com/office/drawing/2014/main" id="{C95C8E83-A446-C666-9E2A-7C3F7B475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4" y="559632"/>
            <a:ext cx="648072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4. DESCRIPTION OF THE MODERN MARKET ECONOMY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A7AD7-F8C5-67E5-5CE3-3A621567F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014" y="2561128"/>
            <a:ext cx="84905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u-HU" sz="1800"/>
              <a:t>Systemic characteristics do not depend on</a:t>
            </a:r>
            <a:r>
              <a:rPr lang="hu-HU" altLang="hu-HU" sz="1800"/>
              <a:t> </a:t>
            </a:r>
            <a:r>
              <a:rPr lang="en-US" altLang="hu-HU" sz="1800"/>
              <a:t>natural laws or individual choice!</a:t>
            </a:r>
            <a:endParaRPr lang="hu-HU" altLang="hu-HU" sz="1800" u="sng"/>
          </a:p>
        </p:txBody>
      </p:sp>
      <p:sp>
        <p:nvSpPr>
          <p:cNvPr id="3" name="Nyíl: lefelé mutató 2">
            <a:extLst>
              <a:ext uri="{FF2B5EF4-FFF2-40B4-BE49-F238E27FC236}">
                <a16:creationId xmlns:a16="http://schemas.microsoft.com/office/drawing/2014/main" id="{E10AA529-CB9A-D3BA-8A2A-8BF57551DA61}"/>
              </a:ext>
            </a:extLst>
          </p:cNvPr>
          <p:cNvSpPr/>
          <p:nvPr/>
        </p:nvSpPr>
        <p:spPr>
          <a:xfrm>
            <a:off x="6816080" y="3192497"/>
            <a:ext cx="288032" cy="380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0F07D82-FFFD-3126-8E56-F9ADA42C3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3563724"/>
            <a:ext cx="7752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hu-HU" altLang="hu-HU" sz="1800"/>
              <a:t>1/ The description of the economy </a:t>
            </a:r>
            <a:r>
              <a:rPr lang="en-US" altLang="hu-HU" sz="1800"/>
              <a:t>necessarily implies moral judgment</a:t>
            </a:r>
            <a:r>
              <a:rPr lang="hu-HU" altLang="hu-HU" sz="1800"/>
              <a:t>.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8A42DA7-0CA7-F07D-B62C-D1435B2D7291}"/>
              </a:ext>
            </a:extLst>
          </p:cNvPr>
          <p:cNvSpPr txBox="1"/>
          <p:nvPr/>
        </p:nvSpPr>
        <p:spPr>
          <a:xfrm>
            <a:off x="10072601" y="3717032"/>
            <a:ext cx="207207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hu-HU" sz="1400"/>
              <a:t>because the </a:t>
            </a:r>
            <a:r>
              <a:rPr lang="hu-HU" altLang="hu-HU" sz="1400" err="1"/>
              <a:t>functioning of the economy is not governed by </a:t>
            </a:r>
            <a:r>
              <a:rPr lang="en-US" altLang="hu-HU" sz="1400" err="1"/>
              <a:t>divin </a:t>
            </a:r>
            <a:r>
              <a:rPr lang="hu-HU" altLang="hu-HU" sz="1400"/>
              <a:t>(natural) laws but by social rules</a:t>
            </a:r>
            <a:endParaRPr lang="hu-HU" altLang="hu-HU" sz="140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CF94AAC-C9E1-9A9F-3442-F07358AD95CB}"/>
              </a:ext>
            </a:extLst>
          </p:cNvPr>
          <p:cNvSpPr txBox="1"/>
          <p:nvPr/>
        </p:nvSpPr>
        <p:spPr>
          <a:xfrm>
            <a:off x="3359696" y="4067780"/>
            <a:ext cx="6861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hu-HU" altLang="hu-HU"/>
              <a:t>ECONOMICS CAN BE DEGRADED TO SERVE IDEOLOGIES</a:t>
            </a:r>
            <a:endParaRPr lang="hu-HU" altLang="hu-HU" sz="180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3C9BDA7-FC9C-1FED-E542-ECDA1FFAC3C3}"/>
              </a:ext>
            </a:extLst>
          </p:cNvPr>
          <p:cNvSpPr txBox="1"/>
          <p:nvPr/>
        </p:nvSpPr>
        <p:spPr>
          <a:xfrm>
            <a:off x="2803972" y="4510861"/>
            <a:ext cx="764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/>
              <a:t>2/ </a:t>
            </a:r>
            <a:r>
              <a:rPr lang="en-US" altLang="hu-HU"/>
              <a:t>The workings of the socio-economic system cannot be understood in terms of individual choices.</a:t>
            </a:r>
            <a:endParaRPr lang="hu-HU" altLang="hu-HU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08CB600-C595-CCF8-E176-C4F21DF66768}"/>
              </a:ext>
            </a:extLst>
          </p:cNvPr>
          <p:cNvSpPr txBox="1"/>
          <p:nvPr/>
        </p:nvSpPr>
        <p:spPr>
          <a:xfrm>
            <a:off x="3346850" y="5158933"/>
            <a:ext cx="739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hu-HU" altLang="hu-HU" sz="1800"/>
              <a:t>METHODOLOGICAL INDIVIDUALISM, BEHAVIOURAL ECONOMICS ARE USELESS FOR THIS PURPOSE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4DB7F0B-5875-CA73-EDD7-C5DE2DDAE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899428"/>
            <a:ext cx="482453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4. 1 Market economy: definition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93A744A-F12D-24D3-66E1-48C5A9C1FEF9}"/>
              </a:ext>
            </a:extLst>
          </p:cNvPr>
          <p:cNvSpPr txBox="1"/>
          <p:nvPr/>
        </p:nvSpPr>
        <p:spPr>
          <a:xfrm>
            <a:off x="321568" y="156863"/>
            <a:ext cx="11463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err="1"/>
              <a:t>Understand </a:t>
            </a:r>
            <a:r>
              <a:rPr lang="hu-HU" altLang="hu-HU" sz="1800" err="1"/>
              <a:t>the workings of the system that determines the accumulation of wealth </a:t>
            </a:r>
            <a:r>
              <a:rPr lang="hu-HU" altLang="hu-HU" sz="1800" b="1">
                <a:solidFill>
                  <a:srgbClr val="00B050"/>
                </a:solidFill>
              </a:rPr>
              <a:t>in which we live</a:t>
            </a:r>
            <a:endParaRPr lang="hu-HU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val="2611510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6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170" name="Dia számának helye 1">
            <a:extLst>
              <a:ext uri="{FF2B5EF4-FFF2-40B4-BE49-F238E27FC236}">
                <a16:creationId xmlns:a16="http://schemas.microsoft.com/office/drawing/2014/main" id="{4FC0BFE8-878C-20C6-A3D6-CF2ABCD3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809012-0BE4-4708-9CAE-9A836031FC69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hu-HU" altLang="hu-HU" sz="140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BD0C9EE7-020A-9193-74DC-DDF31F986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135" y="1866310"/>
            <a:ext cx="6339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hu-HU" altLang="hu-HU" sz="1800" b="1">
                <a:latin typeface="Calibri" panose="020f0502020204030204" pitchFamily="34" charset="0"/>
                <a:cs typeface="Arial" pitchFamily="34" charset="0"/>
              </a:rPr>
              <a:t>►individual and social wealth are different in nature </a:t>
            </a:r>
            <a:r>
              <a:rPr lang="hu-HU" altLang="hu-HU" sz="1600"/>
              <a:t>(</a:t>
            </a:r>
            <a:r>
              <a:rPr lang="hu-HU" altLang="hu-HU" sz="1600" b="1">
                <a:solidFill>
                  <a:srgbClr val="00B050"/>
                </a:solidFill>
              </a:rPr>
              <a:t>2.1</a:t>
            </a:r>
            <a:r>
              <a:rPr lang="hu-HU" altLang="hu-HU" sz="1600"/>
              <a:t>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18E7E2C8-5E1F-B567-BE3D-1F28FAF00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988840"/>
            <a:ext cx="2880320" cy="69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hu-HU" altLang="hu-HU" sz="1800" b="1">
                <a:latin typeface="Calibri" panose="020f0502020204030204" pitchFamily="34" charset="0"/>
                <a:cs typeface="Arial" pitchFamily="34" charset="0"/>
              </a:rPr>
              <a:t>►there is money</a:t>
            </a:r>
            <a:endParaRPr lang="hu-HU" altLang="hu-HU" sz="1600" b="1">
              <a:latin typeface="+mj-l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hu-HU" altLang="hu-HU" sz="1600" b="1">
                <a:latin typeface="+mj-lt"/>
                <a:cs typeface="Arial" pitchFamily="34" charset="0"/>
              </a:rPr>
              <a:t>►</a:t>
            </a:r>
            <a:r>
              <a:rPr lang="hu-HU" altLang="hu-HU" sz="1600" b="1"/>
              <a:t> there is private property</a:t>
            </a:r>
            <a:endParaRPr lang="hu-HU" altLang="hu-HU" sz="1600" b="1">
              <a:latin typeface="+mj-lt"/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2F0D93F-532B-626B-83E7-48A15600EF27}"/>
              </a:ext>
            </a:extLst>
          </p:cNvPr>
          <p:cNvSpPr/>
          <p:nvPr/>
        </p:nvSpPr>
        <p:spPr>
          <a:xfrm>
            <a:off x="2390899" y="3691132"/>
            <a:ext cx="2153026" cy="3139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hu-HU" altLang="hu-HU" sz="1600" b="1">
                <a:cs typeface="Arial" pitchFamily="34" charset="0"/>
              </a:rPr>
              <a:t>► </a:t>
            </a:r>
            <a:r>
              <a:rPr lang="hu-HU" altLang="hu-HU" sz="1600" b="1">
                <a:latin typeface="+mn-lt"/>
              </a:rPr>
              <a:t>WAGED LABOUR</a:t>
            </a:r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85FA77D3-8DAC-1F1B-44A6-3F130FF7C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921" y="4869160"/>
            <a:ext cx="133578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hu-HU" altLang="hu-HU" sz="1800" b="1">
                <a:cs typeface="Arial" pitchFamily="34" charset="0"/>
              </a:rPr>
              <a:t>► </a:t>
            </a:r>
            <a:r>
              <a:rPr lang="hu-HU" altLang="hu-HU" sz="1800" b="1">
                <a:latin typeface="Calibri" panose="020f0502020204030204" pitchFamily="34" charset="0"/>
              </a:rPr>
              <a:t>FREE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FF63B7AE-6228-2859-904D-7A4C76738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124" y="1146230"/>
            <a:ext cx="70992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hu-HU" altLang="hu-HU" sz="1600"/>
              <a:t>►</a:t>
            </a:r>
            <a:r>
              <a:rPr lang="en-US" altLang="hu-HU" sz="1600"/>
              <a:t>The creation of social wealth essentially follows a </a:t>
            </a:r>
            <a:r>
              <a:rPr lang="en-US" altLang="hu-HU" sz="1600" b="1"/>
              <a:t>CHREMATISTIC</a:t>
            </a:r>
            <a:r>
              <a:rPr lang="en-US" altLang="hu-HU" sz="1600"/>
              <a:t> logic.</a:t>
            </a:r>
            <a:endParaRPr lang="hu-HU" altLang="hu-HU" sz="1600"/>
          </a:p>
        </p:txBody>
      </p:sp>
      <p:sp>
        <p:nvSpPr>
          <p:cNvPr id="22" name="Jobbra nyíl 21">
            <a:extLst>
              <a:ext uri="{FF2B5EF4-FFF2-40B4-BE49-F238E27FC236}">
                <a16:creationId xmlns:a16="http://schemas.microsoft.com/office/drawing/2014/main" id="{49AD12B5-C2A4-D91E-7DF0-B056F01C7A1D}"/>
              </a:ext>
            </a:extLst>
          </p:cNvPr>
          <p:cNvSpPr/>
          <p:nvPr/>
        </p:nvSpPr>
        <p:spPr>
          <a:xfrm>
            <a:off x="4739371" y="1916832"/>
            <a:ext cx="492533" cy="307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4B3EC2F4-41F4-4B85-CCAE-61B915E4C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680" y="1052736"/>
            <a:ext cx="819930" cy="66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6467836D-F9A1-2622-DB93-C1FC89740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7357" y="1196752"/>
            <a:ext cx="550171" cy="64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Szövegdoboz 33">
            <a:extLst>
              <a:ext uri="{FF2B5EF4-FFF2-40B4-BE49-F238E27FC236}">
                <a16:creationId xmlns:a16="http://schemas.microsoft.com/office/drawing/2014/main" id="{010F584E-ABA8-4B7E-64B6-865598079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793" y="799023"/>
            <a:ext cx="95406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>
                <a:latin typeface="Calibri" panose="020f0502020204030204" pitchFamily="34" charset="0"/>
              </a:rPr>
              <a:t>Karl Marx</a:t>
            </a:r>
          </a:p>
        </p:txBody>
      </p:sp>
      <p:sp>
        <p:nvSpPr>
          <p:cNvPr id="39" name="Téglalap 38">
            <a:extLst>
              <a:ext uri="{FF2B5EF4-FFF2-40B4-BE49-F238E27FC236}">
                <a16:creationId xmlns:a16="http://schemas.microsoft.com/office/drawing/2014/main" id="{5BC46141-BA22-8227-D8F2-E5D886826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704" y="4874999"/>
            <a:ext cx="713583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hu-HU" altLang="hu-HU" sz="1600" err="1">
                <a:latin typeface="+mj-lt"/>
              </a:rPr>
              <a:t>Based on private property, no subordination by law and</a:t>
            </a:r>
            <a:r>
              <a:rPr lang="hu-HU" altLang="hu-HU" sz="1600" b="1">
                <a:latin typeface="+mj-lt"/>
                <a:cs typeface="Arial" pitchFamily="34" charset="0"/>
              </a:rPr>
              <a:t> </a:t>
            </a:r>
            <a:r>
              <a:rPr lang="hu-HU" altLang="hu-HU" sz="1600" b="1">
                <a:latin typeface="+mj-lt"/>
              </a:rPr>
              <a:t>DECENTRALIZED</a:t>
            </a:r>
          </a:p>
        </p:txBody>
      </p:sp>
      <p:sp>
        <p:nvSpPr>
          <p:cNvPr id="35" name="Téglalap 34">
            <a:extLst>
              <a:ext uri="{FF2B5EF4-FFF2-40B4-BE49-F238E27FC236}">
                <a16:creationId xmlns:a16="http://schemas.microsoft.com/office/drawing/2014/main" id="{F9950958-1ADC-54C6-5E85-DAA53DD1B8A8}"/>
              </a:ext>
            </a:extLst>
          </p:cNvPr>
          <p:cNvSpPr/>
          <p:nvPr/>
        </p:nvSpPr>
        <p:spPr>
          <a:xfrm>
            <a:off x="2365664" y="5738952"/>
            <a:ext cx="5316520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u-HU" altLang="hu-HU" sz="1600" b="1">
                <a:latin typeface="+mj-lt"/>
              </a:rPr>
              <a:t>WAGED LABOUR, FREE, CHREMATISTIC ECONOMY</a:t>
            </a:r>
            <a:endParaRPr lang="hu-HU" sz="1600">
              <a:latin typeface="+mj-lt"/>
            </a:endParaRPr>
          </a:p>
        </p:txBody>
      </p:sp>
      <p:pic>
        <p:nvPicPr>
          <p:cNvPr id="4" name="Kép 22" descr="Képtalálat">
            <a:extLst>
              <a:ext uri="{FF2B5EF4-FFF2-40B4-BE49-F238E27FC236}">
                <a16:creationId xmlns:a16="http://schemas.microsoft.com/office/drawing/2014/main" id="{56F0CCC5-A50B-38C4-AF18-A12F8598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5880" y="2276872"/>
            <a:ext cx="617731" cy="73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DF28B777-B8F7-9385-E628-C46C6664B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920" y="2832993"/>
            <a:ext cx="1716088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>
                <a:latin typeface="Calibri" panose="020f0502020204030204" pitchFamily="34" charset="0"/>
              </a:rPr>
              <a:t>J. Maynard Keynes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D56CE2-BDD6-0822-0F78-AE2B01FA1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2939" y="3520295"/>
            <a:ext cx="510967" cy="59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Kép 22" descr="Képtalálat">
            <a:extLst>
              <a:ext uri="{FF2B5EF4-FFF2-40B4-BE49-F238E27FC236}">
                <a16:creationId xmlns:a16="http://schemas.microsoft.com/office/drawing/2014/main" id="{E6CC89C6-40E3-3031-E989-613C854B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491" y="3692525"/>
            <a:ext cx="638472" cy="76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36A91220-8B25-EC7E-1732-2350438B5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116632"/>
            <a:ext cx="482453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4. 1 Market economy: definition</a:t>
            </a:r>
            <a:endParaRPr lang="hu-HU" altLang="hu-HU" sz="1800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Nyíl: lefelé mutató 20">
            <a:extLst>
              <a:ext uri="{FF2B5EF4-FFF2-40B4-BE49-F238E27FC236}">
                <a16:creationId xmlns:a16="http://schemas.microsoft.com/office/drawing/2014/main" id="{E2681E68-5256-A693-DCB9-DF83A7E9D674}"/>
              </a:ext>
            </a:extLst>
          </p:cNvPr>
          <p:cNvSpPr/>
          <p:nvPr/>
        </p:nvSpPr>
        <p:spPr>
          <a:xfrm>
            <a:off x="3143671" y="1556792"/>
            <a:ext cx="357403" cy="3242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976DE085-A0E1-163D-0142-0EABFCDCD754}"/>
              </a:ext>
            </a:extLst>
          </p:cNvPr>
          <p:cNvSpPr txBox="1"/>
          <p:nvPr/>
        </p:nvSpPr>
        <p:spPr>
          <a:xfrm>
            <a:off x="407368" y="570166"/>
            <a:ext cx="11175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sz="1600" err="1"/>
              <a:t>Aim: study of wealth accumulation → Primary question: what are the modalities of wealth accumulation? (</a:t>
            </a:r>
            <a:r>
              <a:rPr lang="hu-HU" altLang="hu-HU" sz="1600" b="1">
                <a:solidFill>
                  <a:srgbClr val="00B050"/>
                </a:solidFill>
              </a:rPr>
              <a:t>2.2</a:t>
            </a:r>
            <a:r>
              <a:rPr lang="hu-HU" altLang="hu-HU" sz="1600"/>
              <a:t>) </a:t>
            </a:r>
            <a:endParaRPr lang="hu-HU" sz="1600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8076475D-D802-F454-7246-1BC0EFC36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1" y="1752873"/>
            <a:ext cx="1217613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>
                <a:latin typeface="Calibri" panose="020f0502020204030204" pitchFamily="34" charset="0"/>
              </a:rPr>
              <a:t>Max Weber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3DAFB58C-2745-FC60-1EB9-934415755DC0}"/>
              </a:ext>
            </a:extLst>
          </p:cNvPr>
          <p:cNvSpPr txBox="1"/>
          <p:nvPr/>
        </p:nvSpPr>
        <p:spPr>
          <a:xfrm>
            <a:off x="191344" y="3140968"/>
            <a:ext cx="4260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err="1"/>
              <a:t>Other characteristics that seem important: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A2F1C490-6DFA-FA43-B512-DD608ED53902}"/>
              </a:ext>
            </a:extLst>
          </p:cNvPr>
          <p:cNvSpPr txBox="1"/>
          <p:nvPr/>
        </p:nvSpPr>
        <p:spPr>
          <a:xfrm>
            <a:off x="502979" y="4701019"/>
            <a:ext cx="1564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err="1">
                <a:latin typeface="Calibri" panose="020f0502020204030204" pitchFamily="34" charset="0"/>
              </a:rPr>
              <a:t>Mainstream economists</a:t>
            </a:r>
            <a:endParaRPr lang="hu-HU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1E1F05C0-D284-C266-6B20-61EE7697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4760" y="1484784"/>
            <a:ext cx="14185576" cy="4834946"/>
          </a:xfrm>
          <a:prstGeom prst="rect">
            <a:avLst/>
          </a:prstGeom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A0E2088-9D6E-C538-2B8E-B1A76A65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F25E0-BE94-4CFB-8B1F-D2A11B6A97F7}" type="slidenum">
              <a:rPr lang="hu-HU" altLang="hu-HU" smtClean="0"/>
              <a:pPr>
                <a:defRPr/>
              </a:pPr>
              <a:t>45</a:t>
            </a:fld>
            <a:endParaRPr lang="hu-HU" altLang="hu-HU"/>
          </a:p>
        </p:txBody>
      </p:sp>
      <p:sp>
        <p:nvSpPr>
          <p:cNvPr id="3" name="Téglalap 37">
            <a:extLst>
              <a:ext uri="{FF2B5EF4-FFF2-40B4-BE49-F238E27FC236}">
                <a16:creationId xmlns:a16="http://schemas.microsoft.com/office/drawing/2014/main" id="{AC44D7FB-10B5-CDF1-38E8-F2A03577E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40"/>
            <a:ext cx="9912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rgbClr val="00B050"/>
                </a:solidFill>
                <a:cs typeface="Arial" pitchFamily="34" charset="0"/>
              </a:rPr>
              <a:t>4.2 Economic theories in the light of the definition of market econoy</a:t>
            </a:r>
            <a:endParaRPr lang="hu-HU" altLang="hu-HU" sz="1800">
              <a:solidFill>
                <a:srgbClr val="00B050"/>
              </a:solidFill>
            </a:endParaRPr>
          </a:p>
        </p:txBody>
      </p:sp>
      <p:sp>
        <p:nvSpPr>
          <p:cNvPr id="12" name="Szövegdoboz 6">
            <a:extLst>
              <a:ext uri="{FF2B5EF4-FFF2-40B4-BE49-F238E27FC236}">
                <a16:creationId xmlns:a16="http://schemas.microsoft.com/office/drawing/2014/main" id="{07821416-C43C-F8E4-ED95-5E0BC41E1E7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120135" y="3733055"/>
            <a:ext cx="392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6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Szövegdoboz 6">
            <a:extLst>
              <a:ext uri="{FF2B5EF4-FFF2-40B4-BE49-F238E27FC236}">
                <a16:creationId xmlns:a16="http://schemas.microsoft.com/office/drawing/2014/main" id="{88627F21-D9FC-9C5B-06F7-C81B97C68E5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1052385" y="3661047"/>
            <a:ext cx="392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600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9" name="Picture 2" descr="26 200+ Pipa témájú stock videók és jogdíjmentes felvételek - iStock">
            <a:extLst>
              <a:ext uri="{FF2B5EF4-FFF2-40B4-BE49-F238E27FC236}">
                <a16:creationId xmlns:a16="http://schemas.microsoft.com/office/drawing/2014/main" id="{F7F95FFA-4AD4-CCAC-B2AD-3ADDB38B0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0000" y="5152020"/>
            <a:ext cx="777280" cy="4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26 200+ Pipa témájú stock videók és jogdíjmentes felvételek - iStock">
            <a:extLst>
              <a:ext uri="{FF2B5EF4-FFF2-40B4-BE49-F238E27FC236}">
                <a16:creationId xmlns:a16="http://schemas.microsoft.com/office/drawing/2014/main" id="{FE1B6C59-4035-8F2E-D2C7-4CD7193A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0441" y="5152020"/>
            <a:ext cx="777280" cy="4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26 200+ Pipa témájú stock videók és jogdíjmentes felvételek - iStock">
            <a:extLst>
              <a:ext uri="{FF2B5EF4-FFF2-40B4-BE49-F238E27FC236}">
                <a16:creationId xmlns:a16="http://schemas.microsoft.com/office/drawing/2014/main" id="{714559C0-89A0-7C72-2F9B-5FEC2D0B0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73997" y="4071900"/>
            <a:ext cx="777280" cy="4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zövegdoboz 6">
            <a:extLst>
              <a:ext uri="{FF2B5EF4-FFF2-40B4-BE49-F238E27FC236}">
                <a16:creationId xmlns:a16="http://schemas.microsoft.com/office/drawing/2014/main" id="{5CE5CC7E-46DE-9561-7CD9-A991030DAD3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28247" y="3733055"/>
            <a:ext cx="392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6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Szövegdoboz 6">
            <a:extLst>
              <a:ext uri="{FF2B5EF4-FFF2-40B4-BE49-F238E27FC236}">
                <a16:creationId xmlns:a16="http://schemas.microsoft.com/office/drawing/2014/main" id="{7BC5EF8C-3193-60CD-5337-8FCB0F999D8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336159" y="4957191"/>
            <a:ext cx="392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600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6" name="Picture 2" descr="26 200+ Pipa témájú stock videók és jogdíjmentes felvételek - iStock">
            <a:extLst>
              <a:ext uri="{FF2B5EF4-FFF2-40B4-BE49-F238E27FC236}">
                <a16:creationId xmlns:a16="http://schemas.microsoft.com/office/drawing/2014/main" id="{364C8DF0-9ECC-0576-AD56-E891B9EE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3016" y="5368044"/>
            <a:ext cx="777280" cy="4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áblázat 26">
            <a:extLst>
              <a:ext uri="{FF2B5EF4-FFF2-40B4-BE49-F238E27FC236}">
                <a16:creationId xmlns:a16="http://schemas.microsoft.com/office/drawing/2014/main" id="{B7C1CB59-4832-9827-A86C-20D0DA5D0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val="619759555"/>
              </p:ext>
            </p:extLst>
          </p:nvPr>
        </p:nvGraphicFramePr>
        <p:xfrm>
          <a:off x="1706396" y="806759"/>
          <a:ext cx="84249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1207056009"/>
                    </a:ext>
                  </a:extLst>
                </a:gridCol>
                <a:gridCol w="1203805">
                  <a:extLst>
                    <a:ext uri="{9D8B030D-6E8A-4147-A177-3AD203B41FA5}">
                      <a16:colId xmlns:a16="http://schemas.microsoft.com/office/drawing/2014/main" val="3642371085"/>
                    </a:ext>
                  </a:extLst>
                </a:gridCol>
                <a:gridCol w="2187820">
                  <a:extLst>
                    <a:ext uri="{9D8B030D-6E8A-4147-A177-3AD203B41FA5}">
                      <a16:colId xmlns:a16="http://schemas.microsoft.com/office/drawing/2014/main" val="2158057902"/>
                    </a:ext>
                  </a:extLst>
                </a:gridCol>
                <a:gridCol w="2657048">
                  <a:extLst>
                    <a:ext uri="{9D8B030D-6E8A-4147-A177-3AD203B41FA5}">
                      <a16:colId xmlns:a16="http://schemas.microsoft.com/office/drawing/2014/main" val="601696939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hu-HU" altLang="hu-HU" sz="1600" b="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Waged labour</a:t>
                      </a:r>
                      <a:endParaRPr lang="hu-HU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hu-HU" altLang="hu-HU" sz="16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Free</a:t>
                      </a:r>
                      <a:endParaRPr lang="hu-HU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hu-HU" b="1" err="1">
                          <a:solidFill>
                            <a:schemeClr val="tx1"/>
                          </a:solidFill>
                        </a:rPr>
                        <a:t>Chrematistic</a:t>
                      </a:r>
                      <a:endParaRPr lang="hu-HU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hu-HU" b="1" err="1">
                          <a:solidFill>
                            <a:schemeClr val="tx1"/>
                          </a:solidFill>
                        </a:rPr>
                        <a:t>Monetary economy</a:t>
                      </a:r>
                      <a:endParaRPr lang="hu-HU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058056"/>
                  </a:ext>
                </a:extLst>
              </a:tr>
            </a:tbl>
          </a:graphicData>
        </a:graphic>
      </p:graphicFrame>
      <p:sp>
        <p:nvSpPr>
          <p:cNvPr id="8" name="Téglalap 7">
            <a:extLst>
              <a:ext uri="{FF2B5EF4-FFF2-40B4-BE49-F238E27FC236}">
                <a16:creationId xmlns:a16="http://schemas.microsoft.com/office/drawing/2014/main" id="{206E6284-8333-AE91-CC1E-BDEED4847990}"/>
              </a:ext>
            </a:extLst>
          </p:cNvPr>
          <p:cNvSpPr/>
          <p:nvPr/>
        </p:nvSpPr>
        <p:spPr>
          <a:xfrm>
            <a:off x="5447928" y="692696"/>
            <a:ext cx="1872208" cy="64807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7BC0E7B-285E-55FB-F3A8-63CFD9F0C5E6}"/>
              </a:ext>
            </a:extLst>
          </p:cNvPr>
          <p:cNvSpPr/>
          <p:nvPr/>
        </p:nvSpPr>
        <p:spPr>
          <a:xfrm>
            <a:off x="7680176" y="692696"/>
            <a:ext cx="1224136" cy="64807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val="1176060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7410" name="Dia számának helye 1">
            <a:extLst>
              <a:ext uri="{FF2B5EF4-FFF2-40B4-BE49-F238E27FC236}">
                <a16:creationId xmlns:a16="http://schemas.microsoft.com/office/drawing/2014/main" id="{D0E5A85E-B674-BB05-8529-2F63BA49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188" y="6330950"/>
            <a:ext cx="28448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E407E5-400F-4C72-AC32-BC08090C729F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hu-HU" altLang="hu-HU" sz="140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31374B9-788D-581A-C94A-3D265869E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0712" y="3063875"/>
            <a:ext cx="587057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8" name="Szövegdoboz 4">
            <a:extLst>
              <a:ext uri="{FF2B5EF4-FFF2-40B4-BE49-F238E27FC236}">
                <a16:creationId xmlns:a16="http://schemas.microsoft.com/office/drawing/2014/main" id="{3E2EEF44-1AAB-782F-3477-67DDBF169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672" y="581086"/>
            <a:ext cx="5487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u-HU" sz="1600"/>
              <a:t>Mathematical representation of variations in discrete time</a:t>
            </a:r>
            <a:endParaRPr lang="hu-HU" altLang="hu-HU" sz="1600"/>
          </a:p>
        </p:txBody>
      </p:sp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514F022C-EFDA-56B5-C7CB-A61CFCB736AB}"/>
              </a:ext>
            </a:extLst>
          </p:cNvPr>
          <p:cNvSpPr/>
          <p:nvPr/>
        </p:nvSpPr>
        <p:spPr>
          <a:xfrm>
            <a:off x="191344" y="1917501"/>
            <a:ext cx="4680509" cy="71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52B0DFFE-4541-0626-0EF7-377B0DBB3891}"/>
              </a:ext>
            </a:extLst>
          </p:cNvPr>
          <p:cNvCxnSpPr/>
          <p:nvPr/>
        </p:nvCxnSpPr>
        <p:spPr>
          <a:xfrm flipH="1">
            <a:off x="1271464" y="1628800"/>
            <a:ext cx="0" cy="576064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86E6479F-D752-79B0-9003-7F1520FD5470}"/>
              </a:ext>
            </a:extLst>
          </p:cNvPr>
          <p:cNvCxnSpPr/>
          <p:nvPr/>
        </p:nvCxnSpPr>
        <p:spPr>
          <a:xfrm flipH="1">
            <a:off x="4014676" y="1700808"/>
            <a:ext cx="0" cy="576064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AD5CAFAF-FD1F-D8BB-D5D5-D80529E6E5DF}"/>
              </a:ext>
            </a:extLst>
          </p:cNvPr>
          <p:cNvSpPr txBox="1"/>
          <p:nvPr/>
        </p:nvSpPr>
        <p:spPr>
          <a:xfrm>
            <a:off x="1991544" y="136225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600" err="1"/>
              <a:t>Period 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2115A2C-D655-BF25-DAEB-A8D4E637C32E}"/>
              </a:ext>
            </a:extLst>
          </p:cNvPr>
          <p:cNvSpPr txBox="1"/>
          <p:nvPr/>
        </p:nvSpPr>
        <p:spPr>
          <a:xfrm>
            <a:off x="3300379" y="977041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sz="1600" err="1"/>
              <a:t>Point in time 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2251CB9-C418-5F1A-EA96-234DE2C5E17B}"/>
              </a:ext>
            </a:extLst>
          </p:cNvPr>
          <p:cNvSpPr txBox="1"/>
          <p:nvPr/>
        </p:nvSpPr>
        <p:spPr>
          <a:xfrm>
            <a:off x="448162" y="893346"/>
            <a:ext cx="1646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sz="1600" err="1"/>
              <a:t>point in time t-1 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3C318307-92AD-B923-4942-82250DEF5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441" y="2428220"/>
            <a:ext cx="3652347" cy="48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hu-H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u-HU" sz="24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hu-HU" altLang="hu-H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+   </a:t>
            </a:r>
            <a:r>
              <a:rPr lang="hu-HU" altLang="hu-H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hu-HU" sz="2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hu-HU" sz="2400" b="1" i="1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IN,t</a:t>
            </a:r>
            <a:r>
              <a:rPr lang="en-US" altLang="hu-HU" sz="2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-F</a:t>
            </a:r>
            <a:r>
              <a:rPr lang="en-US" altLang="hu-HU" sz="2400" b="1" i="1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OUT,t</a:t>
            </a:r>
            <a:r>
              <a:rPr lang="hu-HU" altLang="hu-H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hu-HU" altLang="hu-H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     = </a:t>
            </a:r>
            <a:r>
              <a:rPr lang="en-US" altLang="hu-H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u-HU" sz="24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hu-HU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u-HU" altLang="hu-HU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14F0D77-4BD7-6F35-4C5B-FA402156A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624"/>
            <a:ext cx="98865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rgbClr val="00B050"/>
                </a:solidFill>
              </a:rPr>
              <a:t>4.3 Accounting approaches / monetary analyis </a:t>
            </a:r>
            <a:r>
              <a:rPr lang="hu-HU" altLang="hu-HU" sz="1600">
                <a:solidFill>
                  <a:srgbClr val="00B050"/>
                </a:solidFill>
              </a:rPr>
              <a:t>(individual and social wealth are different in nature</a:t>
            </a:r>
            <a:endParaRPr lang="hu-HU" altLang="hu-HU" sz="160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4" name="Dia számának helye 1">
            <a:extLst>
              <a:ext uri="{FF2B5EF4-FFF2-40B4-BE49-F238E27FC236}">
                <a16:creationId xmlns:a16="http://schemas.microsoft.com/office/drawing/2014/main" id="{6F649480-5E6C-DF9B-D08A-FAACF5FC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44D5CB-5727-4B88-9C2C-6014D8E8C3BD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hu-HU" altLang="hu-HU" sz="1400"/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42E82100-3E78-3E61-CCCC-AAD3F14DD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val="3108910442"/>
              </p:ext>
            </p:extLst>
          </p:nvPr>
        </p:nvGraphicFramePr>
        <p:xfrm>
          <a:off x="47328" y="1556792"/>
          <a:ext cx="7106278" cy="3004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6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02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642">
                <a:tc rowSpan="2"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>
                          <a:effectLst/>
                        </a:rPr>
                        <a:t> 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2354" marR="92354" marT="0" marB="0" anchor="ctr"/>
                </a:tc>
                <a:tc gridSpan="2"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 err="1">
                          <a:effectLst/>
                        </a:rPr>
                        <a:t>Chrematistic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2354" marR="92354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>
                          <a:effectLst/>
                        </a:rPr>
                        <a:t>Non chrematistic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2354" marR="92354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 vert="horz" wrap="square"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1270">
                <a:tc vMerge="1">
                  <a:txBody>
                    <a:bodyPr vert="horz" wrap="square"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 err="1">
                          <a:effectLst/>
                        </a:rPr>
                        <a:t>Can create money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/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 err="1">
                          <a:effectLst/>
                        </a:rPr>
                        <a:t>Cannot create money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/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 err="1">
                          <a:effectLst/>
                        </a:rPr>
                        <a:t>Can create money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/>
                </a:tc>
                <a:tc>
                  <a:txBody>
                    <a:bodyPr vert="horz" wrap="square"/>
                    <a:lstStyle/>
                    <a:p>
                      <a:r>
                        <a:rPr lang="hu-HU" sz="1400">
                          <a:effectLst/>
                        </a:rPr>
                        <a:t>Cannot create money</a:t>
                      </a:r>
                      <a:endParaRPr lang="hu-HU"/>
                    </a:p>
                  </a:txBody>
                  <a:tcPr marL="69285" marR="6928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740"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 err="1">
                          <a:effectLst/>
                        </a:rPr>
                        <a:t>Do not make social rules (laws)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 err="1">
                          <a:effectLst/>
                        </a:rPr>
                        <a:t>Commercial BANK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/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>
                          <a:effectLst/>
                        </a:rPr>
                        <a:t>ENTREPRISE</a:t>
                      </a:r>
                      <a:endParaRPr lang="hu-HU" sz="140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endParaRPr lang="hu-HU" sz="1400">
                        <a:effectLst/>
                      </a:endParaRPr>
                    </a:p>
                  </a:txBody>
                  <a:tcPr marL="69285" marR="69285" marT="0" marB="0" anchor="ctr"/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>
                          <a:effectLst/>
                        </a:rPr>
                        <a:t> 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/>
                </a:tc>
                <a:tc>
                  <a:txBody>
                    <a:bodyPr vert="horz" wrap="square"/>
                    <a:lstStyle/>
                    <a:p>
                      <a:r>
                        <a:rPr lang="hu-HU" sz="1400">
                          <a:effectLst/>
                        </a:rPr>
                        <a:t>HOUSEHOLD</a:t>
                      </a:r>
                      <a:endParaRPr lang="hu-HU"/>
                    </a:p>
                  </a:txBody>
                  <a:tcPr marL="69285" marR="6928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784"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hu-HU" sz="1400" err="1">
                          <a:effectLst/>
                        </a:rPr>
                        <a:t>Make social rules and enforce them</a:t>
                      </a:r>
                      <a:endParaRPr lang="hu-HU" sz="1400">
                        <a:effectLst/>
                      </a:endParaRPr>
                    </a:p>
                  </a:txBody>
                  <a:tcPr marL="69285" marR="69285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>
                          <a:effectLst/>
                        </a:rPr>
                        <a:t> 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/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>
                          <a:effectLst/>
                        </a:rPr>
                        <a:t> 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/>
                </a:tc>
                <a:tc>
                  <a:txBody>
                    <a:bodyPr vert="horz" wrap="square"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 err="1">
                          <a:solidFill>
                            <a:srgbClr val="CC0099"/>
                          </a:solidFill>
                          <a:effectLst/>
                        </a:rPr>
                        <a:t>Central</a:t>
                      </a:r>
                      <a:endParaRPr lang="hu-HU" sz="1400">
                        <a:solidFill>
                          <a:srgbClr val="CC0099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r>
                        <a:rPr lang="hu-HU" sz="1400">
                          <a:solidFill>
                            <a:srgbClr val="CC0099"/>
                          </a:solidFill>
                          <a:effectLst/>
                        </a:rPr>
                        <a:t>BANK</a:t>
                      </a:r>
                      <a:endParaRPr lang="hu-HU" sz="1400">
                        <a:solidFill>
                          <a:srgbClr val="CC0099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/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hu-HU" sz="1400" err="1">
                          <a:effectLst/>
                        </a:rPr>
                        <a:t>Government</a:t>
                      </a: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ct val="0"/>
                        </a:spcAft>
                      </a:pPr>
                      <a:endParaRPr lang="hu-H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9285" marR="6928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zövegdoboz 7">
            <a:extLst>
              <a:ext uri="{FF2B5EF4-FFF2-40B4-BE49-F238E27FC236}">
                <a16:creationId xmlns:a16="http://schemas.microsoft.com/office/drawing/2014/main" id="{1A89D83F-217B-A7E7-2D27-A734AAD99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4" y="2133600"/>
            <a:ext cx="1109663" cy="368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hu-HU" altLang="hu-HU" sz="1800" err="1">
                <a:solidFill>
                  <a:schemeClr val="bg1"/>
                </a:solidFill>
                <a:latin typeface="Calibri" panose="020f0502020204030204" pitchFamily="34" charset="0"/>
              </a:rPr>
              <a:t>Agents</a:t>
            </a:r>
            <a:endParaRPr lang="hu-HU" altLang="hu-HU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A4E32F7-03CE-9883-36E8-7B9387131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4550" y="5157192"/>
            <a:ext cx="21442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Public agent = agent in public property</a:t>
            </a:r>
            <a:endParaRPr lang="hu-HU" altLang="hu-HU" sz="180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26AC3D8-5C15-F7C8-3619-D7F1F104B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944" y="3564756"/>
            <a:ext cx="12298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latin typeface="Times New Roman" panose="02020603050405020304" pitchFamily="18" charset="0"/>
              </a:rPr>
              <a:t>Public firm</a:t>
            </a:r>
            <a:endParaRPr lang="hu-HU" altLang="hu-HU" sz="180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1F3EFF1E-9EAC-9075-3E22-A70854BF7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531" y="5158933"/>
            <a:ext cx="21442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err="1">
                <a:solidFill>
                  <a:srgbClr val="CC0099"/>
                </a:solidFill>
              </a:rPr>
              <a:t>Agent in private property</a:t>
            </a:r>
            <a:endParaRPr lang="hu-HU" altLang="hu-HU" sz="1800">
              <a:solidFill>
                <a:srgbClr val="CC0099"/>
              </a:solidFill>
            </a:endParaRPr>
          </a:p>
        </p:txBody>
      </p:sp>
      <p:sp>
        <p:nvSpPr>
          <p:cNvPr id="9" name="Jobb oldali kapcsos zárójel 8">
            <a:extLst>
              <a:ext uri="{FF2B5EF4-FFF2-40B4-BE49-F238E27FC236}">
                <a16:creationId xmlns:a16="http://schemas.microsoft.com/office/drawing/2014/main" id="{6C48FF35-A239-7BC0-5EBC-87D8EEA982F4}"/>
              </a:ext>
            </a:extLst>
          </p:cNvPr>
          <p:cNvSpPr/>
          <p:nvPr/>
        </p:nvSpPr>
        <p:spPr>
          <a:xfrm>
            <a:off x="7204562" y="3933056"/>
            <a:ext cx="464766" cy="50405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10" name="Jobb oldali kapcsos zárójel 9">
            <a:extLst>
              <a:ext uri="{FF2B5EF4-FFF2-40B4-BE49-F238E27FC236}">
                <a16:creationId xmlns:a16="http://schemas.microsoft.com/office/drawing/2014/main" id="{97753BA0-C1F5-4FD1-8BFF-B78CE89369F7}"/>
              </a:ext>
            </a:extLst>
          </p:cNvPr>
          <p:cNvSpPr/>
          <p:nvPr/>
        </p:nvSpPr>
        <p:spPr>
          <a:xfrm>
            <a:off x="7176122" y="2943475"/>
            <a:ext cx="432046" cy="701549"/>
          </a:xfrm>
          <a:prstGeom prst="rightBrace">
            <a:avLst/>
          </a:prstGeom>
          <a:ln w="127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15" name="Jobb oldali kapcsos zárójel 14">
            <a:extLst>
              <a:ext uri="{FF2B5EF4-FFF2-40B4-BE49-F238E27FC236}">
                <a16:creationId xmlns:a16="http://schemas.microsoft.com/office/drawing/2014/main" id="{06B8D3BA-2C7E-8335-9665-15F013017F0E}"/>
              </a:ext>
            </a:extLst>
          </p:cNvPr>
          <p:cNvSpPr/>
          <p:nvPr/>
        </p:nvSpPr>
        <p:spPr>
          <a:xfrm rot="5400000">
            <a:off x="2934895" y="2989705"/>
            <a:ext cx="561570" cy="3600401"/>
          </a:xfrm>
          <a:prstGeom prst="rightBrace">
            <a:avLst/>
          </a:prstGeom>
          <a:ln w="127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2" name="Szövegdoboz 4">
            <a:extLst>
              <a:ext uri="{FF2B5EF4-FFF2-40B4-BE49-F238E27FC236}">
                <a16:creationId xmlns:a16="http://schemas.microsoft.com/office/drawing/2014/main" id="{75A86546-C8E6-E5A4-8188-500856D88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09" y="44624"/>
            <a:ext cx="47600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>
                <a:solidFill>
                  <a:srgbClr val="00B050"/>
                </a:solidFill>
              </a:rPr>
              <a:t>4.3 Accounting approaches/ monetary analysis</a:t>
            </a:r>
            <a:endParaRPr lang="hu-HU" altLang="hu-HU" sz="1600" b="1">
              <a:solidFill>
                <a:srgbClr val="00B050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B56E650-F1F5-4AE1-6628-4422EBD30D0B}"/>
              </a:ext>
            </a:extLst>
          </p:cNvPr>
          <p:cNvSpPr txBox="1"/>
          <p:nvPr/>
        </p:nvSpPr>
        <p:spPr>
          <a:xfrm>
            <a:off x="8848316" y="116713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600"/>
              <a:t>Real analysis / value theories</a:t>
            </a:r>
            <a:endParaRPr lang="hu-HU" sz="1600"/>
          </a:p>
        </p:txBody>
      </p:sp>
      <p:sp>
        <p:nvSpPr>
          <p:cNvPr id="11" name="Nyíl: balra-jobbra mutató 10">
            <a:extLst>
              <a:ext uri="{FF2B5EF4-FFF2-40B4-BE49-F238E27FC236}">
                <a16:creationId xmlns:a16="http://schemas.microsoft.com/office/drawing/2014/main" id="{4B91BA25-257B-81F1-B27E-7E910E00DDC7}"/>
              </a:ext>
            </a:extLst>
          </p:cNvPr>
          <p:cNvSpPr/>
          <p:nvPr/>
        </p:nvSpPr>
        <p:spPr>
          <a:xfrm>
            <a:off x="7791474" y="141893"/>
            <a:ext cx="464766" cy="26277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AADB1E4-43EA-D005-A9AF-DE6E18F7CA83}"/>
              </a:ext>
            </a:extLst>
          </p:cNvPr>
          <p:cNvSpPr txBox="1"/>
          <p:nvPr/>
        </p:nvSpPr>
        <p:spPr>
          <a:xfrm>
            <a:off x="8661982" y="649934"/>
            <a:ext cx="3616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600" err="1"/>
              <a:t>Definitions are related to commodities</a:t>
            </a:r>
            <a:endParaRPr lang="hu-HU" sz="1600"/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D5BFC33-44AF-0C27-AC8A-5DA258967740}"/>
              </a:ext>
            </a:extLst>
          </p:cNvPr>
          <p:cNvSpPr/>
          <p:nvPr/>
        </p:nvSpPr>
        <p:spPr>
          <a:xfrm>
            <a:off x="8459486" y="246126"/>
            <a:ext cx="3037114" cy="1742714"/>
          </a:xfrm>
          <a:custGeom>
            <a:gdLst>
              <a:gd name="connsiteX0" fmla="*/ 0 w 3037114"/>
              <a:gd name="connsiteY0" fmla="*/ 0 h 1186543"/>
              <a:gd name="connsiteX1" fmla="*/ 10886 w 3037114"/>
              <a:gd name="connsiteY1" fmla="*/ 195943 h 1186543"/>
              <a:gd name="connsiteX2" fmla="*/ 43543 w 3037114"/>
              <a:gd name="connsiteY2" fmla="*/ 457200 h 1186543"/>
              <a:gd name="connsiteX3" fmla="*/ 97971 w 3037114"/>
              <a:gd name="connsiteY3" fmla="*/ 566057 h 1186543"/>
              <a:gd name="connsiteX4" fmla="*/ 174171 w 3037114"/>
              <a:gd name="connsiteY4" fmla="*/ 653143 h 1186543"/>
              <a:gd name="connsiteX5" fmla="*/ 261257 w 3037114"/>
              <a:gd name="connsiteY5" fmla="*/ 772886 h 1186543"/>
              <a:gd name="connsiteX6" fmla="*/ 293914 w 3037114"/>
              <a:gd name="connsiteY6" fmla="*/ 794657 h 1186543"/>
              <a:gd name="connsiteX7" fmla="*/ 326571 w 3037114"/>
              <a:gd name="connsiteY7" fmla="*/ 838200 h 1186543"/>
              <a:gd name="connsiteX8" fmla="*/ 435429 w 3037114"/>
              <a:gd name="connsiteY8" fmla="*/ 881743 h 1186543"/>
              <a:gd name="connsiteX9" fmla="*/ 489857 w 3037114"/>
              <a:gd name="connsiteY9" fmla="*/ 903514 h 1186543"/>
              <a:gd name="connsiteX10" fmla="*/ 587829 w 3037114"/>
              <a:gd name="connsiteY10" fmla="*/ 925286 h 1186543"/>
              <a:gd name="connsiteX11" fmla="*/ 674914 w 3037114"/>
              <a:gd name="connsiteY11" fmla="*/ 957943 h 1186543"/>
              <a:gd name="connsiteX12" fmla="*/ 740229 w 3037114"/>
              <a:gd name="connsiteY12" fmla="*/ 968828 h 1186543"/>
              <a:gd name="connsiteX13" fmla="*/ 827314 w 3037114"/>
              <a:gd name="connsiteY13" fmla="*/ 1023257 h 1186543"/>
              <a:gd name="connsiteX14" fmla="*/ 859971 w 3037114"/>
              <a:gd name="connsiteY14" fmla="*/ 1045028 h 1186543"/>
              <a:gd name="connsiteX15" fmla="*/ 892629 w 3037114"/>
              <a:gd name="connsiteY15" fmla="*/ 1055914 h 1186543"/>
              <a:gd name="connsiteX16" fmla="*/ 957943 w 3037114"/>
              <a:gd name="connsiteY16" fmla="*/ 1088571 h 1186543"/>
              <a:gd name="connsiteX17" fmla="*/ 990600 w 3037114"/>
              <a:gd name="connsiteY17" fmla="*/ 1110343 h 1186543"/>
              <a:gd name="connsiteX18" fmla="*/ 1034143 w 3037114"/>
              <a:gd name="connsiteY18" fmla="*/ 1121228 h 1186543"/>
              <a:gd name="connsiteX19" fmla="*/ 1175657 w 3037114"/>
              <a:gd name="connsiteY19" fmla="*/ 1175657 h 1186543"/>
              <a:gd name="connsiteX20" fmla="*/ 1970314 w 3037114"/>
              <a:gd name="connsiteY20" fmla="*/ 1186543 h 1186543"/>
              <a:gd name="connsiteX21" fmla="*/ 2253343 w 3037114"/>
              <a:gd name="connsiteY21" fmla="*/ 1175657 h 1186543"/>
              <a:gd name="connsiteX22" fmla="*/ 2471057 w 3037114"/>
              <a:gd name="connsiteY22" fmla="*/ 1143000 h 1186543"/>
              <a:gd name="connsiteX23" fmla="*/ 2558143 w 3037114"/>
              <a:gd name="connsiteY23" fmla="*/ 1132114 h 1186543"/>
              <a:gd name="connsiteX24" fmla="*/ 3037114 w 3037114"/>
              <a:gd name="connsiteY24" fmla="*/ 1143000 h 11865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37114" h="1186543">
                <a:moveTo>
                  <a:pt x="0" y="0"/>
                </a:moveTo>
                <a:cubicBezTo>
                  <a:pt x="3629" y="65314"/>
                  <a:pt x="6535" y="130673"/>
                  <a:pt x="10886" y="195943"/>
                </a:cubicBezTo>
                <a:cubicBezTo>
                  <a:pt x="14850" y="255409"/>
                  <a:pt x="25283" y="399812"/>
                  <a:pt x="43543" y="457200"/>
                </a:cubicBezTo>
                <a:cubicBezTo>
                  <a:pt x="55844" y="495859"/>
                  <a:pt x="75468" y="532302"/>
                  <a:pt x="97971" y="566057"/>
                </a:cubicBezTo>
                <a:cubicBezTo>
                  <a:pt x="148771" y="642257"/>
                  <a:pt x="119743" y="616856"/>
                  <a:pt x="174171" y="653143"/>
                </a:cubicBezTo>
                <a:cubicBezTo>
                  <a:pt x="194966" y="684334"/>
                  <a:pt x="246629" y="763134"/>
                  <a:pt x="261257" y="772886"/>
                </a:cubicBezTo>
                <a:lnTo>
                  <a:pt x="293914" y="794657"/>
                </a:lnTo>
                <a:cubicBezTo>
                  <a:pt x="304800" y="809171"/>
                  <a:pt x="312250" y="827061"/>
                  <a:pt x="326571" y="838200"/>
                </a:cubicBezTo>
                <a:cubicBezTo>
                  <a:pt x="376567" y="877086"/>
                  <a:pt x="385912" y="865237"/>
                  <a:pt x="435429" y="881743"/>
                </a:cubicBezTo>
                <a:cubicBezTo>
                  <a:pt x="453966" y="887922"/>
                  <a:pt x="471320" y="897335"/>
                  <a:pt x="489857" y="903514"/>
                </a:cubicBezTo>
                <a:cubicBezTo>
                  <a:pt x="565243" y="928643"/>
                  <a:pt x="501548" y="899402"/>
                  <a:pt x="587829" y="925286"/>
                </a:cubicBezTo>
                <a:cubicBezTo>
                  <a:pt x="612027" y="932545"/>
                  <a:pt x="647728" y="951902"/>
                  <a:pt x="674914" y="957943"/>
                </a:cubicBezTo>
                <a:cubicBezTo>
                  <a:pt x="696460" y="962731"/>
                  <a:pt x="718457" y="965200"/>
                  <a:pt x="740229" y="968828"/>
                </a:cubicBezTo>
                <a:cubicBezTo>
                  <a:pt x="823476" y="1031266"/>
                  <a:pt x="743641" y="975445"/>
                  <a:pt x="827314" y="1023257"/>
                </a:cubicBezTo>
                <a:cubicBezTo>
                  <a:pt x="838673" y="1029748"/>
                  <a:pt x="848269" y="1039177"/>
                  <a:pt x="859971" y="1045028"/>
                </a:cubicBezTo>
                <a:cubicBezTo>
                  <a:pt x="870234" y="1050160"/>
                  <a:pt x="882143" y="1051254"/>
                  <a:pt x="892629" y="1055914"/>
                </a:cubicBezTo>
                <a:cubicBezTo>
                  <a:pt x="914872" y="1065800"/>
                  <a:pt x="936665" y="1076750"/>
                  <a:pt x="957943" y="1088571"/>
                </a:cubicBezTo>
                <a:cubicBezTo>
                  <a:pt x="969380" y="1094925"/>
                  <a:pt x="978575" y="1105189"/>
                  <a:pt x="990600" y="1110343"/>
                </a:cubicBezTo>
                <a:cubicBezTo>
                  <a:pt x="1004351" y="1116236"/>
                  <a:pt x="1020035" y="1116249"/>
                  <a:pt x="1034143" y="1121228"/>
                </a:cubicBezTo>
                <a:cubicBezTo>
                  <a:pt x="1081802" y="1138049"/>
                  <a:pt x="1125122" y="1174965"/>
                  <a:pt x="1175657" y="1175657"/>
                </a:cubicBezTo>
                <a:lnTo>
                  <a:pt x="1970314" y="1186543"/>
                </a:lnTo>
                <a:cubicBezTo>
                  <a:pt x="2064657" y="1182914"/>
                  <a:pt x="2159182" y="1182547"/>
                  <a:pt x="2253343" y="1175657"/>
                </a:cubicBezTo>
                <a:cubicBezTo>
                  <a:pt x="2483369" y="1158826"/>
                  <a:pt x="2346477" y="1162167"/>
                  <a:pt x="2471057" y="1143000"/>
                </a:cubicBezTo>
                <a:cubicBezTo>
                  <a:pt x="2499971" y="1138552"/>
                  <a:pt x="2529114" y="1135743"/>
                  <a:pt x="2558143" y="1132114"/>
                </a:cubicBezTo>
                <a:cubicBezTo>
                  <a:pt x="2928225" y="1144876"/>
                  <a:pt x="2768538" y="1143000"/>
                  <a:pt x="3037114" y="11430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75F3827-F40F-DE9F-5D22-F2E4BAC6157D}"/>
              </a:ext>
            </a:extLst>
          </p:cNvPr>
          <p:cNvSpPr txBox="1"/>
          <p:nvPr/>
        </p:nvSpPr>
        <p:spPr>
          <a:xfrm>
            <a:off x="231590" y="570166"/>
            <a:ext cx="6584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Definitions: related to social rules that determine the variation of wealth (especially money)</a:t>
            </a:r>
            <a:endParaRPr lang="hu-HU" sz="1600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8BEF181-01B5-83C0-E561-F4A4CB7DB380}"/>
              </a:ext>
            </a:extLst>
          </p:cNvPr>
          <p:cNvSpPr txBox="1"/>
          <p:nvPr/>
        </p:nvSpPr>
        <p:spPr>
          <a:xfrm>
            <a:off x="9088188" y="1315007"/>
            <a:ext cx="2580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600"/>
              <a:t>Household = Consumer…</a:t>
            </a:r>
          </a:p>
          <a:p>
            <a:pPr algn="ctr"/>
            <a:r>
              <a:rPr lang="hu-HU" sz="1600" err="1"/>
              <a:t>Firm = Producer ….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9D7B6874-2818-52C8-1B32-B39A90B42D9B}"/>
              </a:ext>
            </a:extLst>
          </p:cNvPr>
          <p:cNvSpPr txBox="1"/>
          <p:nvPr/>
        </p:nvSpPr>
        <p:spPr>
          <a:xfrm>
            <a:off x="5248303" y="4242574"/>
            <a:ext cx="991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sz="1600">
                <a:solidFill>
                  <a:srgbClr val="FF0000"/>
                </a:solidFill>
                <a:effectLst/>
              </a:rPr>
              <a:t>STATE</a:t>
            </a:r>
            <a:endParaRPr lang="hu-HU" sz="1600"/>
          </a:p>
        </p:txBody>
      </p:sp>
      <p:sp>
        <p:nvSpPr>
          <p:cNvPr id="25" name="Jobb oldali kapcsos zárójel 24">
            <a:extLst>
              <a:ext uri="{FF2B5EF4-FFF2-40B4-BE49-F238E27FC236}">
                <a16:creationId xmlns:a16="http://schemas.microsoft.com/office/drawing/2014/main" id="{9AF4D933-9B09-BFAE-54B9-9E1178455230}"/>
              </a:ext>
            </a:extLst>
          </p:cNvPr>
          <p:cNvSpPr/>
          <p:nvPr/>
        </p:nvSpPr>
        <p:spPr>
          <a:xfrm rot="5400000">
            <a:off x="5828526" y="3767575"/>
            <a:ext cx="504056" cy="198714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AC7F0EEB-CA27-9FF5-1477-A544F2B8D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468" y="3140968"/>
            <a:ext cx="1846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err="1">
                <a:solidFill>
                  <a:srgbClr val="CC0099"/>
                </a:solidFill>
              </a:rPr>
              <a:t>Private agent</a:t>
            </a:r>
            <a:endParaRPr lang="hu-HU" altLang="hu-HU" sz="1800">
              <a:solidFill>
                <a:srgbClr val="CC0099"/>
              </a:solidFill>
            </a:endParaRP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55B12563-C410-84E5-2211-377769B64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2184" y="4006096"/>
            <a:ext cx="14401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err="1"/>
              <a:t>State </a:t>
            </a:r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D73C4D62-95A1-F169-6676-156BE8044132}"/>
              </a:ext>
            </a:extLst>
          </p:cNvPr>
          <p:cNvSpPr/>
          <p:nvPr/>
        </p:nvSpPr>
        <p:spPr>
          <a:xfrm>
            <a:off x="1409296" y="1988840"/>
            <a:ext cx="5674611" cy="2500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5F99E118-3098-3D7D-E493-414C45B96546}"/>
              </a:ext>
            </a:extLst>
          </p:cNvPr>
          <p:cNvSpPr/>
          <p:nvPr/>
        </p:nvSpPr>
        <p:spPr>
          <a:xfrm>
            <a:off x="5105482" y="3601972"/>
            <a:ext cx="1967318" cy="22752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4E41EC9E-2C87-FAF6-9A07-CAAB6867E161}"/>
              </a:ext>
            </a:extLst>
          </p:cNvPr>
          <p:cNvSpPr/>
          <p:nvPr/>
        </p:nvSpPr>
        <p:spPr>
          <a:xfrm>
            <a:off x="4723570" y="4031266"/>
            <a:ext cx="368050" cy="504056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76D22A08-707E-2EA7-F94A-7E7D15D53EAD}"/>
              </a:ext>
            </a:extLst>
          </p:cNvPr>
          <p:cNvSpPr/>
          <p:nvPr/>
        </p:nvSpPr>
        <p:spPr>
          <a:xfrm>
            <a:off x="5117098" y="3861048"/>
            <a:ext cx="1925854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8" grpId="0" animBg="1"/>
      <p:bldP spid="28" grpId="1" animBg="1"/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A3072FF5-F4F0-3253-BA0B-06B40617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F25E0-BE94-4CFB-8B1F-D2A11B6A97F7}" type="slidenum">
              <a:rPr lang="hu-HU" altLang="hu-HU" smtClean="0"/>
              <a:pPr>
                <a:defRPr/>
              </a:pPr>
              <a:t>48</a:t>
            </a:fld>
            <a:endParaRPr lang="hu-HU" altLang="hu-HU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94992DF-527F-DF86-7011-1F82DCAEC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1734765"/>
            <a:ext cx="1374775" cy="364670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Finanical asset</a:t>
            </a:r>
            <a:endParaRPr lang="hu-HU" altLang="hu-HU" sz="14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74C8678-FB01-ECDB-4C35-992BC2E28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835855"/>
            <a:ext cx="1384300" cy="8577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Real asset</a:t>
            </a: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/>
              <a:t>(VE</a:t>
            </a:r>
            <a:r>
              <a:rPr lang="hu-HU" altLang="hu-HU" sz="1400" baseline="-25000"/>
              <a:t>t-1</a:t>
            </a:r>
            <a:r>
              <a:rPr lang="hu-HU" altLang="hu-HU" sz="1400"/>
              <a:t>)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F1177FD-DD0F-B927-4F11-804F3986E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473" y="1412776"/>
            <a:ext cx="1244599" cy="684292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Finanical </a:t>
            </a:r>
          </a:p>
          <a:p>
            <a:pPr algn="ctr" eaLnBrk="1" hangingPunct="1">
              <a:defRPr/>
            </a:pPr>
            <a:r>
              <a:rPr lang="hu-HU" altLang="hu-HU" sz="1400" err="1"/>
              <a:t>liability</a:t>
            </a:r>
            <a:endParaRPr lang="hu-HU" altLang="hu-HU" sz="140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E83081E-0958-92DB-B798-29BFA7F4B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700" y="807741"/>
            <a:ext cx="1244600" cy="590550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Individual </a:t>
            </a:r>
          </a:p>
          <a:p>
            <a:pPr algn="ctr" eaLnBrk="1" hangingPunct="1">
              <a:defRPr/>
            </a:pPr>
            <a:r>
              <a:rPr lang="hu-HU" altLang="hu-HU" sz="1400" err="1"/>
              <a:t>wealth</a:t>
            </a:r>
            <a:endParaRPr lang="hu-HU" altLang="hu-HU" sz="140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EB51C71-F1F0-028B-8041-54368A89D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036" y="270520"/>
            <a:ext cx="23262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Stock account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0BF5428-0789-C12A-AA18-A4B1C0782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835855"/>
            <a:ext cx="1384300" cy="12612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Real asset</a:t>
            </a: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/>
              <a:t>(VE</a:t>
            </a:r>
            <a:r>
              <a:rPr lang="hu-HU" altLang="hu-HU" sz="1400" baseline="-25000" err="1"/>
              <a:t>t</a:t>
            </a:r>
            <a:r>
              <a:rPr lang="hu-HU" altLang="hu-HU" sz="1400"/>
              <a:t>)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2EDB36A-C16C-7635-50B1-A17A13D0B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645" y="2097068"/>
            <a:ext cx="1374775" cy="467836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Finanical asset</a:t>
            </a:r>
            <a:endParaRPr lang="hu-HU" altLang="hu-HU" sz="140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E8A7309-8578-AF24-0B17-1BDDB38D8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945" y="1880612"/>
            <a:ext cx="1244599" cy="684292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Finanical </a:t>
            </a:r>
          </a:p>
          <a:p>
            <a:pPr algn="ctr" eaLnBrk="1" hangingPunct="1">
              <a:defRPr/>
            </a:pPr>
            <a:r>
              <a:rPr lang="hu-HU" altLang="hu-HU" sz="1400" err="1"/>
              <a:t>liability</a:t>
            </a:r>
            <a:endParaRPr lang="hu-HU" altLang="hu-HU" sz="140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A3BD99B-169E-7678-C510-619625B12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0598" y="870230"/>
            <a:ext cx="1244600" cy="1010381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t" anchorCtr="0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Individual </a:t>
            </a:r>
          </a:p>
          <a:p>
            <a:pPr algn="ctr" eaLnBrk="1" hangingPunct="1">
              <a:defRPr/>
            </a:pPr>
            <a:r>
              <a:rPr lang="hu-HU" altLang="hu-HU" sz="1400" err="1"/>
              <a:t>wealth</a:t>
            </a:r>
            <a:endParaRPr lang="hu-HU" altLang="hu-HU" sz="1400"/>
          </a:p>
        </p:txBody>
      </p:sp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8E30A52B-A24D-804B-B22D-D70368CCEA27}"/>
              </a:ext>
            </a:extLst>
          </p:cNvPr>
          <p:cNvSpPr/>
          <p:nvPr/>
        </p:nvSpPr>
        <p:spPr>
          <a:xfrm>
            <a:off x="4513628" y="3429669"/>
            <a:ext cx="4680509" cy="71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61C8787B-AA50-134C-9BB4-F34CEB6C25A2}"/>
              </a:ext>
            </a:extLst>
          </p:cNvPr>
          <p:cNvCxnSpPr/>
          <p:nvPr/>
        </p:nvCxnSpPr>
        <p:spPr>
          <a:xfrm flipH="1">
            <a:off x="5375920" y="3140968"/>
            <a:ext cx="0" cy="576064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CA75138A-7A69-EF9E-C5B5-01FF32C70E05}"/>
              </a:ext>
            </a:extLst>
          </p:cNvPr>
          <p:cNvCxnSpPr/>
          <p:nvPr/>
        </p:nvCxnSpPr>
        <p:spPr>
          <a:xfrm flipH="1">
            <a:off x="8569945" y="3212976"/>
            <a:ext cx="0" cy="576064"/>
          </a:xfrm>
          <a:prstGeom prst="line">
            <a:avLst/>
          </a:prstGeom>
          <a:ln w="444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F24CA25-CB9B-CBD3-DCD4-754940CF5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805" y="281857"/>
            <a:ext cx="2326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Stock account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2805F843-3680-E4B0-AE94-FAA7CBCAB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1892" y="1737028"/>
            <a:ext cx="1374775" cy="362407"/>
          </a:xfrm>
          <a:prstGeom prst="rect">
            <a:avLst/>
          </a:prstGeom>
          <a:solidFill>
            <a:srgbClr val="CC0099">
              <a:alpha val="40000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l-GR" sz="1400"/>
              <a:t>Δ</a:t>
            </a:r>
            <a:r>
              <a:rPr lang="hu-HU" altLang="hu-HU" sz="1400" err="1"/>
              <a:t>VE</a:t>
            </a:r>
            <a:r>
              <a:rPr lang="hu-HU" altLang="hu-HU" sz="1400" baseline="-25000" err="1"/>
              <a:t>t</a:t>
            </a:r>
            <a:endParaRPr lang="hu-HU" altLang="hu-HU" sz="140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0788E39-3E6B-92DA-E0EE-5252030C8B34}"/>
              </a:ext>
            </a:extLst>
          </p:cNvPr>
          <p:cNvSpPr txBox="1"/>
          <p:nvPr/>
        </p:nvSpPr>
        <p:spPr>
          <a:xfrm>
            <a:off x="4650979" y="2484185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sz="1600" err="1"/>
              <a:t>Poin in time t-1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C7EF1137-C46A-F2FA-C378-BC8DD577D192}"/>
              </a:ext>
            </a:extLst>
          </p:cNvPr>
          <p:cNvSpPr txBox="1"/>
          <p:nvPr/>
        </p:nvSpPr>
        <p:spPr>
          <a:xfrm>
            <a:off x="7946639" y="2577865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sz="1600" err="1"/>
              <a:t>Point in time t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E921CB8D-B31C-5CCF-938F-5631262CC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439" y="1412777"/>
            <a:ext cx="1212105" cy="442638"/>
          </a:xfrm>
          <a:prstGeom prst="rect">
            <a:avLst/>
          </a:prstGeom>
          <a:solidFill>
            <a:srgbClr val="0000FF">
              <a:alpha val="40000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l-GR" sz="1400"/>
              <a:t>Δ</a:t>
            </a:r>
            <a:r>
              <a:rPr lang="hu-HU" sz="1400" err="1"/>
              <a:t>EG</a:t>
            </a:r>
            <a:r>
              <a:rPr lang="hu-HU" altLang="hu-HU" sz="1400" baseline="-25000" err="1"/>
              <a:t>t</a:t>
            </a:r>
            <a:endParaRPr lang="hu-HU" altLang="hu-HU" sz="140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4C46A473-DDD2-C25D-D010-90539D152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999" y="4369637"/>
            <a:ext cx="50693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/>
              <a:t>Stock type accounts</a:t>
            </a:r>
            <a:endParaRPr lang="hu-HU" altLang="hu-HU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hu-HU" sz="1400"/>
              <a:t>Records the variation in the form of wealth already acquired</a:t>
            </a:r>
            <a:endParaRPr lang="hu-HU" altLang="hu-HU" sz="1600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3B0665D6-F7B0-C181-1D1A-79448FAC8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657" y="5058469"/>
            <a:ext cx="4032448" cy="386755"/>
          </a:xfrm>
          <a:prstGeom prst="rect">
            <a:avLst/>
          </a:prstGeom>
          <a:solidFill>
            <a:srgbClr val="CC66FF">
              <a:alpha val="60000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Change in the stocks of real assets (</a:t>
            </a:r>
            <a:r>
              <a:rPr lang="el-GR" sz="1400"/>
              <a:t>Δ </a:t>
            </a:r>
            <a:r>
              <a:rPr lang="hu-HU" altLang="hu-HU" sz="1400" err="1"/>
              <a:t>VE</a:t>
            </a:r>
            <a:r>
              <a:rPr lang="hu-HU" altLang="hu-HU" sz="1400" baseline="-25000" err="1"/>
              <a:t>t</a:t>
            </a:r>
            <a:r>
              <a:rPr lang="hu-HU" altLang="hu-HU" sz="1400"/>
              <a:t>)</a:t>
            </a: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7E66205B-3E4C-FED2-1661-71A0C1A21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370" y="5064435"/>
            <a:ext cx="3054068" cy="524805"/>
          </a:xfrm>
          <a:prstGeom prst="rect">
            <a:avLst/>
          </a:prstGeom>
          <a:solidFill>
            <a:srgbClr val="0000FF">
              <a:alpha val="40000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sz="1400" err="1"/>
              <a:t>Variation in individual wealth </a:t>
            </a:r>
            <a:r>
              <a:rPr lang="el-GR" sz="1400"/>
              <a:t>Δ</a:t>
            </a:r>
            <a:r>
              <a:rPr lang="hu-HU" sz="1400" err="1"/>
              <a:t>EG</a:t>
            </a:r>
            <a:r>
              <a:rPr lang="hu-HU" altLang="hu-HU" sz="1400" baseline="-25000" err="1"/>
              <a:t>t</a:t>
            </a:r>
            <a:endParaRPr lang="hu-HU" altLang="hu-HU" sz="1400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6425E72F-2F07-47CB-5A51-C84EE7170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905" y="5589240"/>
            <a:ext cx="3495583" cy="239830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Change in the stocks of financial liabilities</a:t>
            </a:r>
            <a:endParaRPr lang="hu-HU" altLang="hu-HU" sz="1400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31288F1C-DA63-FB53-3A2A-3096780E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508" y="5418509"/>
            <a:ext cx="3784398" cy="386755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Change in the stocks of financial assets</a:t>
            </a:r>
            <a:endParaRPr lang="hu-HU" altLang="hu-HU" sz="1400"/>
          </a:p>
        </p:txBody>
      </p: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4F66C731-ACED-9B0D-1A4E-B331AE50936D}"/>
              </a:ext>
            </a:extLst>
          </p:cNvPr>
          <p:cNvCxnSpPr/>
          <p:nvPr/>
        </p:nvCxnSpPr>
        <p:spPr>
          <a:xfrm flipH="1" flipV="1">
            <a:off x="4384055" y="2634294"/>
            <a:ext cx="2114446" cy="578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7">
            <a:extLst>
              <a:ext uri="{FF2B5EF4-FFF2-40B4-BE49-F238E27FC236}">
                <a16:creationId xmlns:a16="http://schemas.microsoft.com/office/drawing/2014/main" id="{A86AA16C-EEB0-F591-7C61-57560B620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79" y="1936272"/>
            <a:ext cx="3681377" cy="1620398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b="1"/>
              <a:t>Flow type accounts</a:t>
            </a:r>
            <a:endParaRPr lang="hu-HU" altLang="hu-HU" sz="1400" b="1"/>
          </a:p>
          <a:p>
            <a:pPr algn="ctr" eaLnBrk="1" hangingPunct="1">
              <a:defRPr/>
            </a:pPr>
            <a:r>
              <a:rPr lang="en-US" altLang="hu-HU" sz="1400">
                <a:cs typeface="Times New Roman" panose="02020603050405020304" pitchFamily="18" charset="0"/>
              </a:rPr>
              <a:t>Records changes in wealth resulting from </a:t>
            </a:r>
          </a:p>
          <a:p>
            <a:pPr algn="ctr" eaLnBrk="1" hangingPunct="1">
              <a:defRPr/>
            </a:pPr>
            <a:r>
              <a:rPr lang="en-US" altLang="hu-HU" sz="1400">
                <a:cs typeface="Times New Roman" panose="02020603050405020304" pitchFamily="18" charset="0"/>
              </a:rPr>
              <a:t>the activity of the agent in monetary terms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hu-HU" altLang="hu-HU" sz="1400" err="1">
                <a:cs typeface="Times New Roman" panose="02020603050405020304" pitchFamily="18" charset="0"/>
              </a:rPr>
              <a:t>decreases                          increases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hu-HU" altLang="hu-HU" sz="1400" b="1" i="1" err="1"/>
              <a:t>balance:</a:t>
            </a:r>
          </a:p>
          <a:p>
            <a:pPr eaLnBrk="1" hangingPunct="1">
              <a:defRPr/>
            </a:pPr>
            <a:endParaRPr lang="hu-HU" altLang="hu-HU" sz="1400" b="1" i="1"/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01C46DDE-4D3E-5995-5A44-BA7EF0F2BEE2}"/>
              </a:ext>
            </a:extLst>
          </p:cNvPr>
          <p:cNvCxnSpPr/>
          <p:nvPr/>
        </p:nvCxnSpPr>
        <p:spPr>
          <a:xfrm>
            <a:off x="839416" y="2776572"/>
            <a:ext cx="29204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8826D223-2873-6682-AC31-0670A7B0BFE2}"/>
              </a:ext>
            </a:extLst>
          </p:cNvPr>
          <p:cNvCxnSpPr/>
          <p:nvPr/>
        </p:nvCxnSpPr>
        <p:spPr>
          <a:xfrm flipH="1">
            <a:off x="2299640" y="2768610"/>
            <a:ext cx="0" cy="788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7">
            <a:extLst>
              <a:ext uri="{FF2B5EF4-FFF2-40B4-BE49-F238E27FC236}">
                <a16:creationId xmlns:a16="http://schemas.microsoft.com/office/drawing/2014/main" id="{6470569B-A28E-3E96-B508-E6BE8C35B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6770" y="3068961"/>
            <a:ext cx="889548" cy="462008"/>
          </a:xfrm>
          <a:prstGeom prst="rect">
            <a:avLst/>
          </a:prstGeom>
          <a:solidFill>
            <a:srgbClr val="0000FF">
              <a:alpha val="40000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l-GR" sz="1400"/>
              <a:t>Δ</a:t>
            </a:r>
            <a:r>
              <a:rPr lang="hu-HU" sz="1400" err="1"/>
              <a:t>EG</a:t>
            </a:r>
            <a:r>
              <a:rPr lang="hu-HU" altLang="hu-HU" sz="1400" baseline="-25000" err="1"/>
              <a:t>t</a:t>
            </a:r>
            <a:endParaRPr lang="hu-HU" altLang="hu-HU" sz="1400"/>
          </a:p>
        </p:txBody>
      </p:sp>
      <p:sp>
        <p:nvSpPr>
          <p:cNvPr id="3" name="Szabadkézi sokszög: alakzat 2">
            <a:extLst>
              <a:ext uri="{FF2B5EF4-FFF2-40B4-BE49-F238E27FC236}">
                <a16:creationId xmlns:a16="http://schemas.microsoft.com/office/drawing/2014/main" id="{E463ADA6-8ECE-1171-B139-3329B5266539}"/>
              </a:ext>
            </a:extLst>
          </p:cNvPr>
          <p:cNvSpPr/>
          <p:nvPr/>
        </p:nvSpPr>
        <p:spPr>
          <a:xfrm>
            <a:off x="21771" y="1404257"/>
            <a:ext cx="10994572" cy="5170714"/>
          </a:xfrm>
          <a:custGeom>
            <a:gdLst>
              <a:gd name="connsiteX0" fmla="*/ 3810000 w 10994572"/>
              <a:gd name="connsiteY0" fmla="*/ 272143 h 5170714"/>
              <a:gd name="connsiteX1" fmla="*/ 3287486 w 10994572"/>
              <a:gd name="connsiteY1" fmla="*/ 195943 h 5170714"/>
              <a:gd name="connsiteX2" fmla="*/ 3102429 w 10994572"/>
              <a:gd name="connsiteY2" fmla="*/ 87086 h 5170714"/>
              <a:gd name="connsiteX3" fmla="*/ 2960915 w 10994572"/>
              <a:gd name="connsiteY3" fmla="*/ 21772 h 5170714"/>
              <a:gd name="connsiteX4" fmla="*/ 2852058 w 10994572"/>
              <a:gd name="connsiteY4" fmla="*/ 0 h 5170714"/>
              <a:gd name="connsiteX5" fmla="*/ 2503715 w 10994572"/>
              <a:gd name="connsiteY5" fmla="*/ 10886 h 5170714"/>
              <a:gd name="connsiteX6" fmla="*/ 2405743 w 10994572"/>
              <a:gd name="connsiteY6" fmla="*/ 43543 h 5170714"/>
              <a:gd name="connsiteX7" fmla="*/ 2253343 w 10994572"/>
              <a:gd name="connsiteY7" fmla="*/ 76200 h 5170714"/>
              <a:gd name="connsiteX8" fmla="*/ 1905000 w 10994572"/>
              <a:gd name="connsiteY8" fmla="*/ 174172 h 5170714"/>
              <a:gd name="connsiteX9" fmla="*/ 1567543 w 10994572"/>
              <a:gd name="connsiteY9" fmla="*/ 185057 h 5170714"/>
              <a:gd name="connsiteX10" fmla="*/ 1426029 w 10994572"/>
              <a:gd name="connsiteY10" fmla="*/ 217714 h 5170714"/>
              <a:gd name="connsiteX11" fmla="*/ 1240972 w 10994572"/>
              <a:gd name="connsiteY11" fmla="*/ 206829 h 5170714"/>
              <a:gd name="connsiteX12" fmla="*/ 1186543 w 10994572"/>
              <a:gd name="connsiteY12" fmla="*/ 185057 h 5170714"/>
              <a:gd name="connsiteX13" fmla="*/ 1088572 w 10994572"/>
              <a:gd name="connsiteY13" fmla="*/ 152400 h 5170714"/>
              <a:gd name="connsiteX14" fmla="*/ 870858 w 10994572"/>
              <a:gd name="connsiteY14" fmla="*/ 163286 h 5170714"/>
              <a:gd name="connsiteX15" fmla="*/ 827315 w 10994572"/>
              <a:gd name="connsiteY15" fmla="*/ 174172 h 5170714"/>
              <a:gd name="connsiteX16" fmla="*/ 664029 w 10994572"/>
              <a:gd name="connsiteY16" fmla="*/ 195943 h 5170714"/>
              <a:gd name="connsiteX17" fmla="*/ 391886 w 10994572"/>
              <a:gd name="connsiteY17" fmla="*/ 206829 h 5170714"/>
              <a:gd name="connsiteX18" fmla="*/ 359229 w 10994572"/>
              <a:gd name="connsiteY18" fmla="*/ 250372 h 5170714"/>
              <a:gd name="connsiteX19" fmla="*/ 315686 w 10994572"/>
              <a:gd name="connsiteY19" fmla="*/ 261257 h 5170714"/>
              <a:gd name="connsiteX20" fmla="*/ 283029 w 10994572"/>
              <a:gd name="connsiteY20" fmla="*/ 283029 h 5170714"/>
              <a:gd name="connsiteX21" fmla="*/ 217715 w 10994572"/>
              <a:gd name="connsiteY21" fmla="*/ 337457 h 5170714"/>
              <a:gd name="connsiteX22" fmla="*/ 163286 w 10994572"/>
              <a:gd name="connsiteY22" fmla="*/ 435429 h 5170714"/>
              <a:gd name="connsiteX23" fmla="*/ 130629 w 10994572"/>
              <a:gd name="connsiteY23" fmla="*/ 511629 h 5170714"/>
              <a:gd name="connsiteX24" fmla="*/ 32658 w 10994572"/>
              <a:gd name="connsiteY24" fmla="*/ 1012372 h 5170714"/>
              <a:gd name="connsiteX25" fmla="*/ 10886 w 10994572"/>
              <a:gd name="connsiteY25" fmla="*/ 1066800 h 5170714"/>
              <a:gd name="connsiteX26" fmla="*/ 0 w 10994572"/>
              <a:gd name="connsiteY26" fmla="*/ 1208314 h 5170714"/>
              <a:gd name="connsiteX27" fmla="*/ 32658 w 10994572"/>
              <a:gd name="connsiteY27" fmla="*/ 1306286 h 5170714"/>
              <a:gd name="connsiteX28" fmla="*/ 65315 w 10994572"/>
              <a:gd name="connsiteY28" fmla="*/ 1328057 h 5170714"/>
              <a:gd name="connsiteX29" fmla="*/ 163286 w 10994572"/>
              <a:gd name="connsiteY29" fmla="*/ 1426029 h 5170714"/>
              <a:gd name="connsiteX30" fmla="*/ 174172 w 10994572"/>
              <a:gd name="connsiteY30" fmla="*/ 1458686 h 5170714"/>
              <a:gd name="connsiteX31" fmla="*/ 195943 w 10994572"/>
              <a:gd name="connsiteY31" fmla="*/ 1513114 h 5170714"/>
              <a:gd name="connsiteX32" fmla="*/ 206829 w 10994572"/>
              <a:gd name="connsiteY32" fmla="*/ 1676400 h 5170714"/>
              <a:gd name="connsiteX33" fmla="*/ 228600 w 10994572"/>
              <a:gd name="connsiteY33" fmla="*/ 1883229 h 5170714"/>
              <a:gd name="connsiteX34" fmla="*/ 261258 w 10994572"/>
              <a:gd name="connsiteY34" fmla="*/ 2046514 h 5170714"/>
              <a:gd name="connsiteX35" fmla="*/ 206829 w 10994572"/>
              <a:gd name="connsiteY35" fmla="*/ 2362200 h 5170714"/>
              <a:gd name="connsiteX36" fmla="*/ 174172 w 10994572"/>
              <a:gd name="connsiteY36" fmla="*/ 2525486 h 5170714"/>
              <a:gd name="connsiteX37" fmla="*/ 272143 w 10994572"/>
              <a:gd name="connsiteY37" fmla="*/ 2754086 h 5170714"/>
              <a:gd name="connsiteX38" fmla="*/ 337458 w 10994572"/>
              <a:gd name="connsiteY38" fmla="*/ 2950029 h 5170714"/>
              <a:gd name="connsiteX39" fmla="*/ 435429 w 10994572"/>
              <a:gd name="connsiteY39" fmla="*/ 3080657 h 5170714"/>
              <a:gd name="connsiteX40" fmla="*/ 500743 w 10994572"/>
              <a:gd name="connsiteY40" fmla="*/ 3178629 h 5170714"/>
              <a:gd name="connsiteX41" fmla="*/ 555172 w 10994572"/>
              <a:gd name="connsiteY41" fmla="*/ 3222172 h 5170714"/>
              <a:gd name="connsiteX42" fmla="*/ 598715 w 10994572"/>
              <a:gd name="connsiteY42" fmla="*/ 3276600 h 5170714"/>
              <a:gd name="connsiteX43" fmla="*/ 685800 w 10994572"/>
              <a:gd name="connsiteY43" fmla="*/ 3396343 h 5170714"/>
              <a:gd name="connsiteX44" fmla="*/ 947058 w 10994572"/>
              <a:gd name="connsiteY44" fmla="*/ 3842657 h 5170714"/>
              <a:gd name="connsiteX45" fmla="*/ 1066800 w 10994572"/>
              <a:gd name="connsiteY45" fmla="*/ 3973286 h 5170714"/>
              <a:gd name="connsiteX46" fmla="*/ 1153886 w 10994572"/>
              <a:gd name="connsiteY46" fmla="*/ 4049486 h 5170714"/>
              <a:gd name="connsiteX47" fmla="*/ 1382486 w 10994572"/>
              <a:gd name="connsiteY47" fmla="*/ 4332514 h 5170714"/>
              <a:gd name="connsiteX48" fmla="*/ 1534886 w 10994572"/>
              <a:gd name="connsiteY48" fmla="*/ 4430486 h 5170714"/>
              <a:gd name="connsiteX49" fmla="*/ 1600200 w 10994572"/>
              <a:gd name="connsiteY49" fmla="*/ 4452257 h 5170714"/>
              <a:gd name="connsiteX50" fmla="*/ 1763486 w 10994572"/>
              <a:gd name="connsiteY50" fmla="*/ 4528457 h 5170714"/>
              <a:gd name="connsiteX51" fmla="*/ 1894115 w 10994572"/>
              <a:gd name="connsiteY51" fmla="*/ 4572000 h 5170714"/>
              <a:gd name="connsiteX52" fmla="*/ 1959429 w 10994572"/>
              <a:gd name="connsiteY52" fmla="*/ 4593772 h 5170714"/>
              <a:gd name="connsiteX53" fmla="*/ 2024743 w 10994572"/>
              <a:gd name="connsiteY53" fmla="*/ 4637314 h 5170714"/>
              <a:gd name="connsiteX54" fmla="*/ 2286000 w 10994572"/>
              <a:gd name="connsiteY54" fmla="*/ 4680857 h 5170714"/>
              <a:gd name="connsiteX55" fmla="*/ 2340429 w 10994572"/>
              <a:gd name="connsiteY55" fmla="*/ 4691743 h 5170714"/>
              <a:gd name="connsiteX56" fmla="*/ 2569029 w 10994572"/>
              <a:gd name="connsiteY56" fmla="*/ 4713514 h 5170714"/>
              <a:gd name="connsiteX57" fmla="*/ 3091543 w 10994572"/>
              <a:gd name="connsiteY57" fmla="*/ 4920343 h 5170714"/>
              <a:gd name="connsiteX58" fmla="*/ 3701143 w 10994572"/>
              <a:gd name="connsiteY58" fmla="*/ 4963886 h 5170714"/>
              <a:gd name="connsiteX59" fmla="*/ 4114800 w 10994572"/>
              <a:gd name="connsiteY59" fmla="*/ 4920343 h 5170714"/>
              <a:gd name="connsiteX60" fmla="*/ 4223658 w 10994572"/>
              <a:gd name="connsiteY60" fmla="*/ 4855029 h 5170714"/>
              <a:gd name="connsiteX61" fmla="*/ 4561115 w 10994572"/>
              <a:gd name="connsiteY61" fmla="*/ 4887686 h 5170714"/>
              <a:gd name="connsiteX62" fmla="*/ 4855029 w 10994572"/>
              <a:gd name="connsiteY62" fmla="*/ 4953000 h 5170714"/>
              <a:gd name="connsiteX63" fmla="*/ 4887686 w 10994572"/>
              <a:gd name="connsiteY63" fmla="*/ 4963886 h 5170714"/>
              <a:gd name="connsiteX64" fmla="*/ 5344886 w 10994572"/>
              <a:gd name="connsiteY64" fmla="*/ 4963886 h 5170714"/>
              <a:gd name="connsiteX65" fmla="*/ 5519058 w 10994572"/>
              <a:gd name="connsiteY65" fmla="*/ 4931229 h 5170714"/>
              <a:gd name="connsiteX66" fmla="*/ 5682343 w 10994572"/>
              <a:gd name="connsiteY66" fmla="*/ 4887686 h 5170714"/>
              <a:gd name="connsiteX67" fmla="*/ 5780315 w 10994572"/>
              <a:gd name="connsiteY67" fmla="*/ 4909457 h 5170714"/>
              <a:gd name="connsiteX68" fmla="*/ 6074229 w 10994572"/>
              <a:gd name="connsiteY68" fmla="*/ 5007429 h 5170714"/>
              <a:gd name="connsiteX69" fmla="*/ 6291943 w 10994572"/>
              <a:gd name="connsiteY69" fmla="*/ 5083629 h 5170714"/>
              <a:gd name="connsiteX70" fmla="*/ 6368143 w 10994572"/>
              <a:gd name="connsiteY70" fmla="*/ 5116286 h 5170714"/>
              <a:gd name="connsiteX71" fmla="*/ 6466115 w 10994572"/>
              <a:gd name="connsiteY71" fmla="*/ 5138057 h 5170714"/>
              <a:gd name="connsiteX72" fmla="*/ 6760029 w 10994572"/>
              <a:gd name="connsiteY72" fmla="*/ 5170714 h 5170714"/>
              <a:gd name="connsiteX73" fmla="*/ 7119258 w 10994572"/>
              <a:gd name="connsiteY73" fmla="*/ 5138057 h 5170714"/>
              <a:gd name="connsiteX74" fmla="*/ 7184572 w 10994572"/>
              <a:gd name="connsiteY74" fmla="*/ 5116286 h 5170714"/>
              <a:gd name="connsiteX75" fmla="*/ 7369629 w 10994572"/>
              <a:gd name="connsiteY75" fmla="*/ 5072743 h 5170714"/>
              <a:gd name="connsiteX76" fmla="*/ 7609115 w 10994572"/>
              <a:gd name="connsiteY76" fmla="*/ 5050972 h 5170714"/>
              <a:gd name="connsiteX77" fmla="*/ 8371115 w 10994572"/>
              <a:gd name="connsiteY77" fmla="*/ 5083629 h 5170714"/>
              <a:gd name="connsiteX78" fmla="*/ 8948058 w 10994572"/>
              <a:gd name="connsiteY78" fmla="*/ 4996543 h 5170714"/>
              <a:gd name="connsiteX79" fmla="*/ 9176658 w 10994572"/>
              <a:gd name="connsiteY79" fmla="*/ 4985657 h 5170714"/>
              <a:gd name="connsiteX80" fmla="*/ 9568543 w 10994572"/>
              <a:gd name="connsiteY80" fmla="*/ 4974772 h 5170714"/>
              <a:gd name="connsiteX81" fmla="*/ 9720943 w 10994572"/>
              <a:gd name="connsiteY81" fmla="*/ 4953000 h 5170714"/>
              <a:gd name="connsiteX82" fmla="*/ 9938658 w 10994572"/>
              <a:gd name="connsiteY82" fmla="*/ 4920343 h 5170714"/>
              <a:gd name="connsiteX83" fmla="*/ 10101943 w 10994572"/>
              <a:gd name="connsiteY83" fmla="*/ 4855029 h 5170714"/>
              <a:gd name="connsiteX84" fmla="*/ 10319658 w 10994572"/>
              <a:gd name="connsiteY84" fmla="*/ 4833257 h 5170714"/>
              <a:gd name="connsiteX85" fmla="*/ 10504715 w 10994572"/>
              <a:gd name="connsiteY85" fmla="*/ 4811486 h 5170714"/>
              <a:gd name="connsiteX86" fmla="*/ 10580915 w 10994572"/>
              <a:gd name="connsiteY86" fmla="*/ 4800600 h 5170714"/>
              <a:gd name="connsiteX87" fmla="*/ 10668000 w 10994572"/>
              <a:gd name="connsiteY87" fmla="*/ 4778829 h 5170714"/>
              <a:gd name="connsiteX88" fmla="*/ 10711543 w 10994572"/>
              <a:gd name="connsiteY88" fmla="*/ 4746172 h 5170714"/>
              <a:gd name="connsiteX89" fmla="*/ 10744200 w 10994572"/>
              <a:gd name="connsiteY89" fmla="*/ 4735286 h 5170714"/>
              <a:gd name="connsiteX90" fmla="*/ 10885715 w 10994572"/>
              <a:gd name="connsiteY90" fmla="*/ 4495800 h 5170714"/>
              <a:gd name="connsiteX91" fmla="*/ 10918372 w 10994572"/>
              <a:gd name="connsiteY91" fmla="*/ 4463143 h 5170714"/>
              <a:gd name="connsiteX92" fmla="*/ 10972800 w 10994572"/>
              <a:gd name="connsiteY92" fmla="*/ 4343400 h 5170714"/>
              <a:gd name="connsiteX93" fmla="*/ 10994572 w 10994572"/>
              <a:gd name="connsiteY93" fmla="*/ 4299857 h 5170714"/>
              <a:gd name="connsiteX94" fmla="*/ 10907486 w 10994572"/>
              <a:gd name="connsiteY94" fmla="*/ 4136572 h 5170714"/>
              <a:gd name="connsiteX95" fmla="*/ 10755086 w 10994572"/>
              <a:gd name="connsiteY95" fmla="*/ 4016829 h 5170714"/>
              <a:gd name="connsiteX96" fmla="*/ 10678886 w 10994572"/>
              <a:gd name="connsiteY96" fmla="*/ 3875314 h 5170714"/>
              <a:gd name="connsiteX97" fmla="*/ 10602686 w 10994572"/>
              <a:gd name="connsiteY97" fmla="*/ 3635829 h 5170714"/>
              <a:gd name="connsiteX98" fmla="*/ 10450286 w 10994572"/>
              <a:gd name="connsiteY98" fmla="*/ 3418114 h 5170714"/>
              <a:gd name="connsiteX99" fmla="*/ 10374086 w 10994572"/>
              <a:gd name="connsiteY99" fmla="*/ 3374572 h 5170714"/>
              <a:gd name="connsiteX100" fmla="*/ 10265229 w 10994572"/>
              <a:gd name="connsiteY100" fmla="*/ 3254829 h 5170714"/>
              <a:gd name="connsiteX101" fmla="*/ 10112829 w 10994572"/>
              <a:gd name="connsiteY101" fmla="*/ 3113314 h 5170714"/>
              <a:gd name="connsiteX102" fmla="*/ 9720943 w 10994572"/>
              <a:gd name="connsiteY102" fmla="*/ 2906486 h 5170714"/>
              <a:gd name="connsiteX103" fmla="*/ 9590315 w 10994572"/>
              <a:gd name="connsiteY103" fmla="*/ 2830286 h 5170714"/>
              <a:gd name="connsiteX104" fmla="*/ 9459686 w 10994572"/>
              <a:gd name="connsiteY104" fmla="*/ 2808514 h 5170714"/>
              <a:gd name="connsiteX105" fmla="*/ 9133115 w 10994572"/>
              <a:gd name="connsiteY105" fmla="*/ 2819400 h 5170714"/>
              <a:gd name="connsiteX106" fmla="*/ 9002486 w 10994572"/>
              <a:gd name="connsiteY106" fmla="*/ 2862943 h 5170714"/>
              <a:gd name="connsiteX107" fmla="*/ 8893629 w 10994572"/>
              <a:gd name="connsiteY107" fmla="*/ 2873829 h 5170714"/>
              <a:gd name="connsiteX108" fmla="*/ 8773886 w 10994572"/>
              <a:gd name="connsiteY108" fmla="*/ 2862943 h 5170714"/>
              <a:gd name="connsiteX109" fmla="*/ 8719458 w 10994572"/>
              <a:gd name="connsiteY109" fmla="*/ 2852057 h 5170714"/>
              <a:gd name="connsiteX110" fmla="*/ 8610600 w 10994572"/>
              <a:gd name="connsiteY110" fmla="*/ 2841172 h 5170714"/>
              <a:gd name="connsiteX111" fmla="*/ 8458200 w 10994572"/>
              <a:gd name="connsiteY111" fmla="*/ 2797629 h 5170714"/>
              <a:gd name="connsiteX112" fmla="*/ 8382000 w 10994572"/>
              <a:gd name="connsiteY112" fmla="*/ 2764972 h 5170714"/>
              <a:gd name="connsiteX113" fmla="*/ 8240486 w 10994572"/>
              <a:gd name="connsiteY113" fmla="*/ 2743200 h 5170714"/>
              <a:gd name="connsiteX114" fmla="*/ 8098972 w 10994572"/>
              <a:gd name="connsiteY114" fmla="*/ 2688772 h 5170714"/>
              <a:gd name="connsiteX115" fmla="*/ 7935686 w 10994572"/>
              <a:gd name="connsiteY115" fmla="*/ 2634343 h 5170714"/>
              <a:gd name="connsiteX116" fmla="*/ 7892143 w 10994572"/>
              <a:gd name="connsiteY116" fmla="*/ 2612572 h 5170714"/>
              <a:gd name="connsiteX117" fmla="*/ 7859486 w 10994572"/>
              <a:gd name="connsiteY117" fmla="*/ 2579914 h 5170714"/>
              <a:gd name="connsiteX118" fmla="*/ 7794172 w 10994572"/>
              <a:gd name="connsiteY118" fmla="*/ 2569029 h 5170714"/>
              <a:gd name="connsiteX119" fmla="*/ 7576458 w 10994572"/>
              <a:gd name="connsiteY119" fmla="*/ 2601686 h 5170714"/>
              <a:gd name="connsiteX120" fmla="*/ 7391400 w 10994572"/>
              <a:gd name="connsiteY120" fmla="*/ 2645229 h 5170714"/>
              <a:gd name="connsiteX121" fmla="*/ 7271658 w 10994572"/>
              <a:gd name="connsiteY121" fmla="*/ 2677886 h 5170714"/>
              <a:gd name="connsiteX122" fmla="*/ 7184572 w 10994572"/>
              <a:gd name="connsiteY122" fmla="*/ 2688772 h 5170714"/>
              <a:gd name="connsiteX123" fmla="*/ 7141029 w 10994572"/>
              <a:gd name="connsiteY123" fmla="*/ 2710543 h 5170714"/>
              <a:gd name="connsiteX124" fmla="*/ 6683829 w 10994572"/>
              <a:gd name="connsiteY124" fmla="*/ 2721429 h 5170714"/>
              <a:gd name="connsiteX125" fmla="*/ 6651172 w 10994572"/>
              <a:gd name="connsiteY125" fmla="*/ 2699657 h 5170714"/>
              <a:gd name="connsiteX126" fmla="*/ 6596743 w 10994572"/>
              <a:gd name="connsiteY126" fmla="*/ 2677886 h 5170714"/>
              <a:gd name="connsiteX127" fmla="*/ 6542315 w 10994572"/>
              <a:gd name="connsiteY127" fmla="*/ 2645229 h 5170714"/>
              <a:gd name="connsiteX128" fmla="*/ 6379029 w 10994572"/>
              <a:gd name="connsiteY128" fmla="*/ 2667000 h 5170714"/>
              <a:gd name="connsiteX129" fmla="*/ 6204858 w 10994572"/>
              <a:gd name="connsiteY129" fmla="*/ 2699657 h 5170714"/>
              <a:gd name="connsiteX130" fmla="*/ 5312229 w 10994572"/>
              <a:gd name="connsiteY130" fmla="*/ 2667000 h 5170714"/>
              <a:gd name="connsiteX131" fmla="*/ 5061858 w 10994572"/>
              <a:gd name="connsiteY131" fmla="*/ 2569029 h 5170714"/>
              <a:gd name="connsiteX132" fmla="*/ 4931229 w 10994572"/>
              <a:gd name="connsiteY132" fmla="*/ 2536372 h 5170714"/>
              <a:gd name="connsiteX133" fmla="*/ 4800600 w 10994572"/>
              <a:gd name="connsiteY133" fmla="*/ 2481943 h 5170714"/>
              <a:gd name="connsiteX134" fmla="*/ 4746172 w 10994572"/>
              <a:gd name="connsiteY134" fmla="*/ 2460172 h 5170714"/>
              <a:gd name="connsiteX135" fmla="*/ 4659086 w 10994572"/>
              <a:gd name="connsiteY135" fmla="*/ 2394857 h 5170714"/>
              <a:gd name="connsiteX136" fmla="*/ 4637315 w 10994572"/>
              <a:gd name="connsiteY136" fmla="*/ 2362200 h 5170714"/>
              <a:gd name="connsiteX137" fmla="*/ 4593772 w 10994572"/>
              <a:gd name="connsiteY137" fmla="*/ 2351314 h 5170714"/>
              <a:gd name="connsiteX138" fmla="*/ 4561115 w 10994572"/>
              <a:gd name="connsiteY138" fmla="*/ 2340429 h 5170714"/>
              <a:gd name="connsiteX139" fmla="*/ 4484915 w 10994572"/>
              <a:gd name="connsiteY139" fmla="*/ 2286000 h 5170714"/>
              <a:gd name="connsiteX140" fmla="*/ 4441372 w 10994572"/>
              <a:gd name="connsiteY140" fmla="*/ 2188029 h 5170714"/>
              <a:gd name="connsiteX141" fmla="*/ 4408715 w 10994572"/>
              <a:gd name="connsiteY141" fmla="*/ 2144486 h 5170714"/>
              <a:gd name="connsiteX142" fmla="*/ 4386943 w 10994572"/>
              <a:gd name="connsiteY142" fmla="*/ 2090057 h 5170714"/>
              <a:gd name="connsiteX143" fmla="*/ 4321629 w 10994572"/>
              <a:gd name="connsiteY143" fmla="*/ 2013857 h 5170714"/>
              <a:gd name="connsiteX144" fmla="*/ 4299858 w 10994572"/>
              <a:gd name="connsiteY144" fmla="*/ 1959429 h 5170714"/>
              <a:gd name="connsiteX145" fmla="*/ 4256315 w 10994572"/>
              <a:gd name="connsiteY145" fmla="*/ 1915886 h 5170714"/>
              <a:gd name="connsiteX146" fmla="*/ 4245429 w 10994572"/>
              <a:gd name="connsiteY146" fmla="*/ 1502229 h 5170714"/>
              <a:gd name="connsiteX147" fmla="*/ 4234543 w 10994572"/>
              <a:gd name="connsiteY147" fmla="*/ 1458686 h 5170714"/>
              <a:gd name="connsiteX148" fmla="*/ 4223658 w 10994572"/>
              <a:gd name="connsiteY148" fmla="*/ 1175657 h 5170714"/>
              <a:gd name="connsiteX149" fmla="*/ 4212772 w 10994572"/>
              <a:gd name="connsiteY149" fmla="*/ 1121229 h 5170714"/>
              <a:gd name="connsiteX150" fmla="*/ 4201886 w 10994572"/>
              <a:gd name="connsiteY150" fmla="*/ 979714 h 5170714"/>
              <a:gd name="connsiteX151" fmla="*/ 4191000 w 10994572"/>
              <a:gd name="connsiteY151" fmla="*/ 903514 h 5170714"/>
              <a:gd name="connsiteX152" fmla="*/ 4136572 w 10994572"/>
              <a:gd name="connsiteY152" fmla="*/ 827314 h 5170714"/>
              <a:gd name="connsiteX153" fmla="*/ 4114800 w 10994572"/>
              <a:gd name="connsiteY153" fmla="*/ 674914 h 5170714"/>
              <a:gd name="connsiteX154" fmla="*/ 4103915 w 10994572"/>
              <a:gd name="connsiteY154" fmla="*/ 609600 h 5170714"/>
              <a:gd name="connsiteX155" fmla="*/ 4082143 w 10994572"/>
              <a:gd name="connsiteY155" fmla="*/ 576943 h 5170714"/>
              <a:gd name="connsiteX156" fmla="*/ 4038600 w 10994572"/>
              <a:gd name="connsiteY156" fmla="*/ 435429 h 5170714"/>
              <a:gd name="connsiteX157" fmla="*/ 4016829 w 10994572"/>
              <a:gd name="connsiteY157" fmla="*/ 381000 h 5170714"/>
              <a:gd name="connsiteX158" fmla="*/ 3984172 w 10994572"/>
              <a:gd name="connsiteY158" fmla="*/ 348343 h 5170714"/>
              <a:gd name="connsiteX159" fmla="*/ 3973286 w 10994572"/>
              <a:gd name="connsiteY159" fmla="*/ 315686 h 5170714"/>
              <a:gd name="connsiteX160" fmla="*/ 3929743 w 10994572"/>
              <a:gd name="connsiteY160" fmla="*/ 304800 h 5170714"/>
              <a:gd name="connsiteX161" fmla="*/ 3820886 w 10994572"/>
              <a:gd name="connsiteY161" fmla="*/ 261257 h 5170714"/>
              <a:gd name="connsiteX162" fmla="*/ 3766458 w 10994572"/>
              <a:gd name="connsiteY162" fmla="*/ 239486 h 517071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10994572" h="5170714">
                <a:moveTo>
                  <a:pt x="3810000" y="272143"/>
                </a:moveTo>
                <a:cubicBezTo>
                  <a:pt x="3690349" y="259323"/>
                  <a:pt x="3417998" y="239447"/>
                  <a:pt x="3287486" y="195943"/>
                </a:cubicBezTo>
                <a:cubicBezTo>
                  <a:pt x="3107627" y="135990"/>
                  <a:pt x="3196408" y="143473"/>
                  <a:pt x="3102429" y="87086"/>
                </a:cubicBezTo>
                <a:cubicBezTo>
                  <a:pt x="3079996" y="73626"/>
                  <a:pt x="2982745" y="28193"/>
                  <a:pt x="2960915" y="21772"/>
                </a:cubicBezTo>
                <a:cubicBezTo>
                  <a:pt x="2925414" y="11331"/>
                  <a:pt x="2888344" y="7257"/>
                  <a:pt x="2852058" y="0"/>
                </a:cubicBezTo>
                <a:cubicBezTo>
                  <a:pt x="2735944" y="3629"/>
                  <a:pt x="2619337" y="-394"/>
                  <a:pt x="2503715" y="10886"/>
                </a:cubicBezTo>
                <a:cubicBezTo>
                  <a:pt x="2469454" y="14229"/>
                  <a:pt x="2439052" y="34854"/>
                  <a:pt x="2405743" y="43543"/>
                </a:cubicBezTo>
                <a:cubicBezTo>
                  <a:pt x="2355472" y="56657"/>
                  <a:pt x="2302931" y="60704"/>
                  <a:pt x="2253343" y="76200"/>
                </a:cubicBezTo>
                <a:cubicBezTo>
                  <a:pt x="2187190" y="96873"/>
                  <a:pt x="1975709" y="166650"/>
                  <a:pt x="1905000" y="174172"/>
                </a:cubicBezTo>
                <a:cubicBezTo>
                  <a:pt x="1793087" y="186077"/>
                  <a:pt x="1680029" y="181429"/>
                  <a:pt x="1567543" y="185057"/>
                </a:cubicBezTo>
                <a:cubicBezTo>
                  <a:pt x="1462508" y="211317"/>
                  <a:pt x="1509799" y="200961"/>
                  <a:pt x="1426029" y="217714"/>
                </a:cubicBezTo>
                <a:cubicBezTo>
                  <a:pt x="1364343" y="214086"/>
                  <a:pt x="1302198" y="215178"/>
                  <a:pt x="1240972" y="206829"/>
                </a:cubicBezTo>
                <a:cubicBezTo>
                  <a:pt x="1221611" y="204189"/>
                  <a:pt x="1204945" y="191629"/>
                  <a:pt x="1186543" y="185057"/>
                </a:cubicBezTo>
                <a:cubicBezTo>
                  <a:pt x="1154125" y="173479"/>
                  <a:pt x="1121229" y="163286"/>
                  <a:pt x="1088572" y="152400"/>
                </a:cubicBezTo>
                <a:cubicBezTo>
                  <a:pt x="1016001" y="156029"/>
                  <a:pt x="943269" y="157252"/>
                  <a:pt x="870858" y="163286"/>
                </a:cubicBezTo>
                <a:cubicBezTo>
                  <a:pt x="855949" y="164528"/>
                  <a:pt x="842093" y="171839"/>
                  <a:pt x="827315" y="174172"/>
                </a:cubicBezTo>
                <a:cubicBezTo>
                  <a:pt x="773077" y="182736"/>
                  <a:pt x="718786" y="191836"/>
                  <a:pt x="664029" y="195943"/>
                </a:cubicBezTo>
                <a:cubicBezTo>
                  <a:pt x="573496" y="202733"/>
                  <a:pt x="482600" y="203200"/>
                  <a:pt x="391886" y="206829"/>
                </a:cubicBezTo>
                <a:cubicBezTo>
                  <a:pt x="381000" y="221343"/>
                  <a:pt x="373993" y="239827"/>
                  <a:pt x="359229" y="250372"/>
                </a:cubicBezTo>
                <a:cubicBezTo>
                  <a:pt x="347055" y="259068"/>
                  <a:pt x="329437" y="255364"/>
                  <a:pt x="315686" y="261257"/>
                </a:cubicBezTo>
                <a:cubicBezTo>
                  <a:pt x="303661" y="266411"/>
                  <a:pt x="293915" y="275772"/>
                  <a:pt x="283029" y="283029"/>
                </a:cubicBezTo>
                <a:cubicBezTo>
                  <a:pt x="207718" y="395997"/>
                  <a:pt x="328203" y="226969"/>
                  <a:pt x="217715" y="337457"/>
                </a:cubicBezTo>
                <a:cubicBezTo>
                  <a:pt x="169881" y="385291"/>
                  <a:pt x="181537" y="389801"/>
                  <a:pt x="163286" y="435429"/>
                </a:cubicBezTo>
                <a:cubicBezTo>
                  <a:pt x="153023" y="461087"/>
                  <a:pt x="141515" y="486229"/>
                  <a:pt x="130629" y="511629"/>
                </a:cubicBezTo>
                <a:cubicBezTo>
                  <a:pt x="87983" y="1009173"/>
                  <a:pt x="161187" y="755315"/>
                  <a:pt x="32658" y="1012372"/>
                </a:cubicBezTo>
                <a:cubicBezTo>
                  <a:pt x="23919" y="1029849"/>
                  <a:pt x="18143" y="1048657"/>
                  <a:pt x="10886" y="1066800"/>
                </a:cubicBezTo>
                <a:cubicBezTo>
                  <a:pt x="7257" y="1113971"/>
                  <a:pt x="0" y="1161003"/>
                  <a:pt x="0" y="1208314"/>
                </a:cubicBezTo>
                <a:cubicBezTo>
                  <a:pt x="0" y="1234368"/>
                  <a:pt x="14950" y="1285037"/>
                  <a:pt x="32658" y="1306286"/>
                </a:cubicBezTo>
                <a:cubicBezTo>
                  <a:pt x="41034" y="1316336"/>
                  <a:pt x="56064" y="1318806"/>
                  <a:pt x="65315" y="1328057"/>
                </a:cubicBezTo>
                <a:cubicBezTo>
                  <a:pt x="176061" y="1438803"/>
                  <a:pt x="88356" y="1376074"/>
                  <a:pt x="163286" y="1426029"/>
                </a:cubicBezTo>
                <a:cubicBezTo>
                  <a:pt x="166915" y="1436915"/>
                  <a:pt x="170143" y="1447942"/>
                  <a:pt x="174172" y="1458686"/>
                </a:cubicBezTo>
                <a:cubicBezTo>
                  <a:pt x="181033" y="1476982"/>
                  <a:pt x="193044" y="1493790"/>
                  <a:pt x="195943" y="1513114"/>
                </a:cubicBezTo>
                <a:cubicBezTo>
                  <a:pt x="204035" y="1567060"/>
                  <a:pt x="202799" y="1622000"/>
                  <a:pt x="206829" y="1676400"/>
                </a:cubicBezTo>
                <a:cubicBezTo>
                  <a:pt x="233126" y="2031399"/>
                  <a:pt x="203738" y="1647035"/>
                  <a:pt x="228600" y="1883229"/>
                </a:cubicBezTo>
                <a:cubicBezTo>
                  <a:pt x="244313" y="2032505"/>
                  <a:pt x="214129" y="1975822"/>
                  <a:pt x="261258" y="2046514"/>
                </a:cubicBezTo>
                <a:cubicBezTo>
                  <a:pt x="243115" y="2151743"/>
                  <a:pt x="225931" y="2257141"/>
                  <a:pt x="206829" y="2362200"/>
                </a:cubicBezTo>
                <a:cubicBezTo>
                  <a:pt x="196900" y="2416811"/>
                  <a:pt x="165047" y="2470735"/>
                  <a:pt x="174172" y="2525486"/>
                </a:cubicBezTo>
                <a:cubicBezTo>
                  <a:pt x="187801" y="2607261"/>
                  <a:pt x="245927" y="2675437"/>
                  <a:pt x="272143" y="2754086"/>
                </a:cubicBezTo>
                <a:cubicBezTo>
                  <a:pt x="293915" y="2819400"/>
                  <a:pt x="296150" y="2894951"/>
                  <a:pt x="337458" y="2950029"/>
                </a:cubicBezTo>
                <a:cubicBezTo>
                  <a:pt x="370115" y="2993572"/>
                  <a:pt x="403793" y="3036367"/>
                  <a:pt x="435429" y="3080657"/>
                </a:cubicBezTo>
                <a:cubicBezTo>
                  <a:pt x="458242" y="3112595"/>
                  <a:pt x="475390" y="3148667"/>
                  <a:pt x="500743" y="3178629"/>
                </a:cubicBezTo>
                <a:cubicBezTo>
                  <a:pt x="515751" y="3196366"/>
                  <a:pt x="538743" y="3205743"/>
                  <a:pt x="555172" y="3222172"/>
                </a:cubicBezTo>
                <a:cubicBezTo>
                  <a:pt x="571601" y="3238601"/>
                  <a:pt x="584775" y="3258013"/>
                  <a:pt x="598715" y="3276600"/>
                </a:cubicBezTo>
                <a:cubicBezTo>
                  <a:pt x="628327" y="3316083"/>
                  <a:pt x="659934" y="3354310"/>
                  <a:pt x="685800" y="3396343"/>
                </a:cubicBezTo>
                <a:cubicBezTo>
                  <a:pt x="776147" y="3543157"/>
                  <a:pt x="839371" y="3708045"/>
                  <a:pt x="947058" y="3842657"/>
                </a:cubicBezTo>
                <a:cubicBezTo>
                  <a:pt x="1000427" y="3909370"/>
                  <a:pt x="993670" y="3905032"/>
                  <a:pt x="1066800" y="3973286"/>
                </a:cubicBezTo>
                <a:cubicBezTo>
                  <a:pt x="1094999" y="3999605"/>
                  <a:pt x="1128424" y="4020512"/>
                  <a:pt x="1153886" y="4049486"/>
                </a:cubicBezTo>
                <a:cubicBezTo>
                  <a:pt x="1233940" y="4140581"/>
                  <a:pt x="1280474" y="4266935"/>
                  <a:pt x="1382486" y="4332514"/>
                </a:cubicBezTo>
                <a:cubicBezTo>
                  <a:pt x="1433286" y="4365171"/>
                  <a:pt x="1481970" y="4401382"/>
                  <a:pt x="1534886" y="4430486"/>
                </a:cubicBezTo>
                <a:cubicBezTo>
                  <a:pt x="1554994" y="4441546"/>
                  <a:pt x="1579107" y="4443217"/>
                  <a:pt x="1600200" y="4452257"/>
                </a:cubicBezTo>
                <a:cubicBezTo>
                  <a:pt x="1655407" y="4475917"/>
                  <a:pt x="1708713" y="4503809"/>
                  <a:pt x="1763486" y="4528457"/>
                </a:cubicBezTo>
                <a:cubicBezTo>
                  <a:pt x="1825559" y="4556390"/>
                  <a:pt x="1821949" y="4549795"/>
                  <a:pt x="1894115" y="4572000"/>
                </a:cubicBezTo>
                <a:cubicBezTo>
                  <a:pt x="1916049" y="4578749"/>
                  <a:pt x="1938903" y="4583509"/>
                  <a:pt x="1959429" y="4593772"/>
                </a:cubicBezTo>
                <a:cubicBezTo>
                  <a:pt x="1982832" y="4605474"/>
                  <a:pt x="2000191" y="4628268"/>
                  <a:pt x="2024743" y="4637314"/>
                </a:cubicBezTo>
                <a:cubicBezTo>
                  <a:pt x="2115750" y="4670843"/>
                  <a:pt x="2192190" y="4672329"/>
                  <a:pt x="2286000" y="4680857"/>
                </a:cubicBezTo>
                <a:cubicBezTo>
                  <a:pt x="2304143" y="4684486"/>
                  <a:pt x="2322049" y="4689622"/>
                  <a:pt x="2340429" y="4691743"/>
                </a:cubicBezTo>
                <a:cubicBezTo>
                  <a:pt x="2416469" y="4700517"/>
                  <a:pt x="2495369" y="4692697"/>
                  <a:pt x="2569029" y="4713514"/>
                </a:cubicBezTo>
                <a:cubicBezTo>
                  <a:pt x="2963999" y="4825136"/>
                  <a:pt x="2710165" y="4839667"/>
                  <a:pt x="3091543" y="4920343"/>
                </a:cubicBezTo>
                <a:cubicBezTo>
                  <a:pt x="3248796" y="4953608"/>
                  <a:pt x="3538708" y="4957870"/>
                  <a:pt x="3701143" y="4963886"/>
                </a:cubicBezTo>
                <a:cubicBezTo>
                  <a:pt x="3839029" y="4949372"/>
                  <a:pt x="3979067" y="4948621"/>
                  <a:pt x="4114800" y="4920343"/>
                </a:cubicBezTo>
                <a:cubicBezTo>
                  <a:pt x="4156227" y="4911712"/>
                  <a:pt x="4181455" y="4858117"/>
                  <a:pt x="4223658" y="4855029"/>
                </a:cubicBezTo>
                <a:cubicBezTo>
                  <a:pt x="4336368" y="4846782"/>
                  <a:pt x="4448629" y="4876800"/>
                  <a:pt x="4561115" y="4887686"/>
                </a:cubicBezTo>
                <a:cubicBezTo>
                  <a:pt x="4803721" y="4948337"/>
                  <a:pt x="4704776" y="4931535"/>
                  <a:pt x="4855029" y="4953000"/>
                </a:cubicBezTo>
                <a:cubicBezTo>
                  <a:pt x="4865915" y="4956629"/>
                  <a:pt x="4877139" y="4959366"/>
                  <a:pt x="4887686" y="4963886"/>
                </a:cubicBezTo>
                <a:cubicBezTo>
                  <a:pt x="5079521" y="5046101"/>
                  <a:pt x="4704071" y="4997612"/>
                  <a:pt x="5344886" y="4963886"/>
                </a:cubicBezTo>
                <a:cubicBezTo>
                  <a:pt x="5402943" y="4953000"/>
                  <a:pt x="5461440" y="4944240"/>
                  <a:pt x="5519058" y="4931229"/>
                </a:cubicBezTo>
                <a:cubicBezTo>
                  <a:pt x="5574005" y="4918822"/>
                  <a:pt x="5626207" y="4892364"/>
                  <a:pt x="5682343" y="4887686"/>
                </a:cubicBezTo>
                <a:cubicBezTo>
                  <a:pt x="5715681" y="4884908"/>
                  <a:pt x="5748148" y="4900266"/>
                  <a:pt x="5780315" y="4909457"/>
                </a:cubicBezTo>
                <a:cubicBezTo>
                  <a:pt x="6007388" y="4974335"/>
                  <a:pt x="5923443" y="4953577"/>
                  <a:pt x="6074229" y="5007429"/>
                </a:cubicBezTo>
                <a:cubicBezTo>
                  <a:pt x="6146638" y="5033289"/>
                  <a:pt x="6221272" y="5053341"/>
                  <a:pt x="6291943" y="5083629"/>
                </a:cubicBezTo>
                <a:cubicBezTo>
                  <a:pt x="6317343" y="5094515"/>
                  <a:pt x="6341767" y="5108043"/>
                  <a:pt x="6368143" y="5116286"/>
                </a:cubicBezTo>
                <a:cubicBezTo>
                  <a:pt x="6400074" y="5126264"/>
                  <a:pt x="6433156" y="5132325"/>
                  <a:pt x="6466115" y="5138057"/>
                </a:cubicBezTo>
                <a:cubicBezTo>
                  <a:pt x="6601566" y="5161614"/>
                  <a:pt x="6626156" y="5160417"/>
                  <a:pt x="6760029" y="5170714"/>
                </a:cubicBezTo>
                <a:cubicBezTo>
                  <a:pt x="6879772" y="5159828"/>
                  <a:pt x="6999997" y="5153347"/>
                  <a:pt x="7119258" y="5138057"/>
                </a:cubicBezTo>
                <a:cubicBezTo>
                  <a:pt x="7142021" y="5135139"/>
                  <a:pt x="7162366" y="5122079"/>
                  <a:pt x="7184572" y="5116286"/>
                </a:cubicBezTo>
                <a:cubicBezTo>
                  <a:pt x="7245890" y="5100290"/>
                  <a:pt x="7306996" y="5082379"/>
                  <a:pt x="7369629" y="5072743"/>
                </a:cubicBezTo>
                <a:cubicBezTo>
                  <a:pt x="7448855" y="5060554"/>
                  <a:pt x="7529286" y="5058229"/>
                  <a:pt x="7609115" y="5050972"/>
                </a:cubicBezTo>
                <a:cubicBezTo>
                  <a:pt x="7789322" y="5061572"/>
                  <a:pt x="8194443" y="5089238"/>
                  <a:pt x="8371115" y="5083629"/>
                </a:cubicBezTo>
                <a:cubicBezTo>
                  <a:pt x="8700983" y="5073157"/>
                  <a:pt x="8626247" y="5037626"/>
                  <a:pt x="8948058" y="4996543"/>
                </a:cubicBezTo>
                <a:cubicBezTo>
                  <a:pt x="9023730" y="4986883"/>
                  <a:pt x="9100419" y="4988332"/>
                  <a:pt x="9176658" y="4985657"/>
                </a:cubicBezTo>
                <a:lnTo>
                  <a:pt x="9568543" y="4974772"/>
                </a:lnTo>
                <a:lnTo>
                  <a:pt x="9720943" y="4953000"/>
                </a:lnTo>
                <a:cubicBezTo>
                  <a:pt x="9951295" y="4917561"/>
                  <a:pt x="9760805" y="4942575"/>
                  <a:pt x="9938658" y="4920343"/>
                </a:cubicBezTo>
                <a:cubicBezTo>
                  <a:pt x="9993086" y="4898572"/>
                  <a:pt x="10044796" y="4868091"/>
                  <a:pt x="10101943" y="4855029"/>
                </a:cubicBezTo>
                <a:cubicBezTo>
                  <a:pt x="10173043" y="4838778"/>
                  <a:pt x="10247147" y="4841096"/>
                  <a:pt x="10319658" y="4833257"/>
                </a:cubicBezTo>
                <a:lnTo>
                  <a:pt x="10504715" y="4811486"/>
                </a:lnTo>
                <a:cubicBezTo>
                  <a:pt x="10530175" y="4808304"/>
                  <a:pt x="10555755" y="4805632"/>
                  <a:pt x="10580915" y="4800600"/>
                </a:cubicBezTo>
                <a:cubicBezTo>
                  <a:pt x="10610256" y="4794732"/>
                  <a:pt x="10668000" y="4778829"/>
                  <a:pt x="10668000" y="4778829"/>
                </a:cubicBezTo>
                <a:cubicBezTo>
                  <a:pt x="10682514" y="4767943"/>
                  <a:pt x="10695791" y="4755173"/>
                  <a:pt x="10711543" y="4746172"/>
                </a:cubicBezTo>
                <a:cubicBezTo>
                  <a:pt x="10721506" y="4740479"/>
                  <a:pt x="10737647" y="4744706"/>
                  <a:pt x="10744200" y="4735286"/>
                </a:cubicBezTo>
                <a:cubicBezTo>
                  <a:pt x="10797152" y="4659168"/>
                  <a:pt x="10835732" y="4573899"/>
                  <a:pt x="10885715" y="4495800"/>
                </a:cubicBezTo>
                <a:cubicBezTo>
                  <a:pt x="10894014" y="4482834"/>
                  <a:pt x="10909833" y="4475952"/>
                  <a:pt x="10918372" y="4463143"/>
                </a:cubicBezTo>
                <a:cubicBezTo>
                  <a:pt x="10944967" y="4423250"/>
                  <a:pt x="10953871" y="4385991"/>
                  <a:pt x="10972800" y="4343400"/>
                </a:cubicBezTo>
                <a:cubicBezTo>
                  <a:pt x="10979391" y="4328571"/>
                  <a:pt x="10987315" y="4314371"/>
                  <a:pt x="10994572" y="4299857"/>
                </a:cubicBezTo>
                <a:cubicBezTo>
                  <a:pt x="10965543" y="4245429"/>
                  <a:pt x="10947220" y="4183756"/>
                  <a:pt x="10907486" y="4136572"/>
                </a:cubicBezTo>
                <a:cubicBezTo>
                  <a:pt x="10650113" y="3830943"/>
                  <a:pt x="10986206" y="4372400"/>
                  <a:pt x="10755086" y="4016829"/>
                </a:cubicBezTo>
                <a:cubicBezTo>
                  <a:pt x="10725888" y="3971909"/>
                  <a:pt x="10699492" y="3924768"/>
                  <a:pt x="10678886" y="3875314"/>
                </a:cubicBezTo>
                <a:cubicBezTo>
                  <a:pt x="10601606" y="3689842"/>
                  <a:pt x="10694704" y="3819866"/>
                  <a:pt x="10602686" y="3635829"/>
                </a:cubicBezTo>
                <a:cubicBezTo>
                  <a:pt x="10578685" y="3587827"/>
                  <a:pt x="10502954" y="3462679"/>
                  <a:pt x="10450286" y="3418114"/>
                </a:cubicBezTo>
                <a:cubicBezTo>
                  <a:pt x="10427954" y="3399217"/>
                  <a:pt x="10396022" y="3393927"/>
                  <a:pt x="10374086" y="3374572"/>
                </a:cubicBezTo>
                <a:cubicBezTo>
                  <a:pt x="10333638" y="3338882"/>
                  <a:pt x="10303372" y="3292972"/>
                  <a:pt x="10265229" y="3254829"/>
                </a:cubicBezTo>
                <a:cubicBezTo>
                  <a:pt x="10216210" y="3205809"/>
                  <a:pt x="10166085" y="3157694"/>
                  <a:pt x="10112829" y="3113314"/>
                </a:cubicBezTo>
                <a:cubicBezTo>
                  <a:pt x="9873231" y="2913648"/>
                  <a:pt x="10011305" y="3030927"/>
                  <a:pt x="9720943" y="2906486"/>
                </a:cubicBezTo>
                <a:cubicBezTo>
                  <a:pt x="9685851" y="2891447"/>
                  <a:pt x="9633306" y="2844616"/>
                  <a:pt x="9590315" y="2830286"/>
                </a:cubicBezTo>
                <a:cubicBezTo>
                  <a:pt x="9566438" y="2822327"/>
                  <a:pt x="9476945" y="2810980"/>
                  <a:pt x="9459686" y="2808514"/>
                </a:cubicBezTo>
                <a:cubicBezTo>
                  <a:pt x="9350829" y="2812143"/>
                  <a:pt x="9241269" y="2806524"/>
                  <a:pt x="9133115" y="2819400"/>
                </a:cubicBezTo>
                <a:cubicBezTo>
                  <a:pt x="9087538" y="2824826"/>
                  <a:pt x="9047243" y="2852771"/>
                  <a:pt x="9002486" y="2862943"/>
                </a:cubicBezTo>
                <a:cubicBezTo>
                  <a:pt x="8966926" y="2871025"/>
                  <a:pt x="8929915" y="2870200"/>
                  <a:pt x="8893629" y="2873829"/>
                </a:cubicBezTo>
                <a:cubicBezTo>
                  <a:pt x="8853715" y="2870200"/>
                  <a:pt x="8813655" y="2867914"/>
                  <a:pt x="8773886" y="2862943"/>
                </a:cubicBezTo>
                <a:cubicBezTo>
                  <a:pt x="8755527" y="2860648"/>
                  <a:pt x="8737798" y="2854502"/>
                  <a:pt x="8719458" y="2852057"/>
                </a:cubicBezTo>
                <a:cubicBezTo>
                  <a:pt x="8683311" y="2847237"/>
                  <a:pt x="8646886" y="2844800"/>
                  <a:pt x="8610600" y="2841172"/>
                </a:cubicBezTo>
                <a:cubicBezTo>
                  <a:pt x="8559800" y="2826658"/>
                  <a:pt x="8506761" y="2818441"/>
                  <a:pt x="8458200" y="2797629"/>
                </a:cubicBezTo>
                <a:cubicBezTo>
                  <a:pt x="8432800" y="2786743"/>
                  <a:pt x="8408412" y="2773099"/>
                  <a:pt x="8382000" y="2764972"/>
                </a:cubicBezTo>
                <a:cubicBezTo>
                  <a:pt x="8368909" y="2760944"/>
                  <a:pt x="8248406" y="2744332"/>
                  <a:pt x="8240486" y="2743200"/>
                </a:cubicBezTo>
                <a:cubicBezTo>
                  <a:pt x="8139430" y="2692673"/>
                  <a:pt x="8269026" y="2754904"/>
                  <a:pt x="8098972" y="2688772"/>
                </a:cubicBezTo>
                <a:cubicBezTo>
                  <a:pt x="7951295" y="2631342"/>
                  <a:pt x="8054493" y="2654145"/>
                  <a:pt x="7935686" y="2634343"/>
                </a:cubicBezTo>
                <a:cubicBezTo>
                  <a:pt x="7921172" y="2627086"/>
                  <a:pt x="7905348" y="2622004"/>
                  <a:pt x="7892143" y="2612572"/>
                </a:cubicBezTo>
                <a:cubicBezTo>
                  <a:pt x="7879616" y="2603624"/>
                  <a:pt x="7873554" y="2586166"/>
                  <a:pt x="7859486" y="2579914"/>
                </a:cubicBezTo>
                <a:cubicBezTo>
                  <a:pt x="7839317" y="2570950"/>
                  <a:pt x="7815943" y="2572657"/>
                  <a:pt x="7794172" y="2569029"/>
                </a:cubicBezTo>
                <a:cubicBezTo>
                  <a:pt x="7694631" y="2580088"/>
                  <a:pt x="7680684" y="2579352"/>
                  <a:pt x="7576458" y="2601686"/>
                </a:cubicBezTo>
                <a:cubicBezTo>
                  <a:pt x="7514494" y="2614964"/>
                  <a:pt x="7452878" y="2629859"/>
                  <a:pt x="7391400" y="2645229"/>
                </a:cubicBezTo>
                <a:cubicBezTo>
                  <a:pt x="7351263" y="2655263"/>
                  <a:pt x="7312142" y="2669363"/>
                  <a:pt x="7271658" y="2677886"/>
                </a:cubicBezTo>
                <a:cubicBezTo>
                  <a:pt x="7243031" y="2683913"/>
                  <a:pt x="7213601" y="2685143"/>
                  <a:pt x="7184572" y="2688772"/>
                </a:cubicBezTo>
                <a:cubicBezTo>
                  <a:pt x="7170058" y="2696029"/>
                  <a:pt x="7155858" y="2703953"/>
                  <a:pt x="7141029" y="2710543"/>
                </a:cubicBezTo>
                <a:cubicBezTo>
                  <a:pt x="6978786" y="2782649"/>
                  <a:pt x="6990070" y="2729705"/>
                  <a:pt x="6683829" y="2721429"/>
                </a:cubicBezTo>
                <a:cubicBezTo>
                  <a:pt x="6672943" y="2714172"/>
                  <a:pt x="6662874" y="2705508"/>
                  <a:pt x="6651172" y="2699657"/>
                </a:cubicBezTo>
                <a:cubicBezTo>
                  <a:pt x="6633694" y="2690918"/>
                  <a:pt x="6613709" y="2687581"/>
                  <a:pt x="6596743" y="2677886"/>
                </a:cubicBezTo>
                <a:cubicBezTo>
                  <a:pt x="6513066" y="2630070"/>
                  <a:pt x="6644850" y="2679405"/>
                  <a:pt x="6542315" y="2645229"/>
                </a:cubicBezTo>
                <a:cubicBezTo>
                  <a:pt x="6487886" y="2652486"/>
                  <a:pt x="6433239" y="2658257"/>
                  <a:pt x="6379029" y="2667000"/>
                </a:cubicBezTo>
                <a:cubicBezTo>
                  <a:pt x="6320714" y="2676406"/>
                  <a:pt x="6263927" y="2699657"/>
                  <a:pt x="6204858" y="2699657"/>
                </a:cubicBezTo>
                <a:cubicBezTo>
                  <a:pt x="5907116" y="2699657"/>
                  <a:pt x="5609772" y="2677886"/>
                  <a:pt x="5312229" y="2667000"/>
                </a:cubicBezTo>
                <a:cubicBezTo>
                  <a:pt x="5211412" y="2622192"/>
                  <a:pt x="5177805" y="2604317"/>
                  <a:pt x="5061858" y="2569029"/>
                </a:cubicBezTo>
                <a:cubicBezTo>
                  <a:pt x="4989844" y="2547112"/>
                  <a:pt x="4982878" y="2557032"/>
                  <a:pt x="4931229" y="2536372"/>
                </a:cubicBezTo>
                <a:cubicBezTo>
                  <a:pt x="4887431" y="2518853"/>
                  <a:pt x="4844219" y="2499904"/>
                  <a:pt x="4800600" y="2481943"/>
                </a:cubicBezTo>
                <a:cubicBezTo>
                  <a:pt x="4782532" y="2474503"/>
                  <a:pt x="4746172" y="2460172"/>
                  <a:pt x="4746172" y="2460172"/>
                </a:cubicBezTo>
                <a:cubicBezTo>
                  <a:pt x="4668194" y="2356201"/>
                  <a:pt x="4766545" y="2471614"/>
                  <a:pt x="4659086" y="2394857"/>
                </a:cubicBezTo>
                <a:cubicBezTo>
                  <a:pt x="4648440" y="2387253"/>
                  <a:pt x="4648201" y="2369457"/>
                  <a:pt x="4637315" y="2362200"/>
                </a:cubicBezTo>
                <a:cubicBezTo>
                  <a:pt x="4624867" y="2353901"/>
                  <a:pt x="4608157" y="2355424"/>
                  <a:pt x="4593772" y="2351314"/>
                </a:cubicBezTo>
                <a:cubicBezTo>
                  <a:pt x="4582739" y="2348162"/>
                  <a:pt x="4572001" y="2344057"/>
                  <a:pt x="4561115" y="2340429"/>
                </a:cubicBezTo>
                <a:cubicBezTo>
                  <a:pt x="4535715" y="2322286"/>
                  <a:pt x="4504200" y="2310544"/>
                  <a:pt x="4484915" y="2286000"/>
                </a:cubicBezTo>
                <a:cubicBezTo>
                  <a:pt x="4462836" y="2257899"/>
                  <a:pt x="4458315" y="2219495"/>
                  <a:pt x="4441372" y="2188029"/>
                </a:cubicBezTo>
                <a:cubicBezTo>
                  <a:pt x="4432770" y="2172055"/>
                  <a:pt x="4417526" y="2160346"/>
                  <a:pt x="4408715" y="2144486"/>
                </a:cubicBezTo>
                <a:cubicBezTo>
                  <a:pt x="4399225" y="2127404"/>
                  <a:pt x="4395682" y="2107535"/>
                  <a:pt x="4386943" y="2090057"/>
                </a:cubicBezTo>
                <a:cubicBezTo>
                  <a:pt x="4370364" y="2056899"/>
                  <a:pt x="4348413" y="2040641"/>
                  <a:pt x="4321629" y="2013857"/>
                </a:cubicBezTo>
                <a:cubicBezTo>
                  <a:pt x="4314372" y="1995714"/>
                  <a:pt x="4310697" y="1975687"/>
                  <a:pt x="4299858" y="1959429"/>
                </a:cubicBezTo>
                <a:cubicBezTo>
                  <a:pt x="4288472" y="1942350"/>
                  <a:pt x="4258742" y="1936268"/>
                  <a:pt x="4256315" y="1915886"/>
                </a:cubicBezTo>
                <a:cubicBezTo>
                  <a:pt x="4240009" y="1778920"/>
                  <a:pt x="4251990" y="1640006"/>
                  <a:pt x="4245429" y="1502229"/>
                </a:cubicBezTo>
                <a:cubicBezTo>
                  <a:pt x="4244717" y="1487285"/>
                  <a:pt x="4238172" y="1473200"/>
                  <a:pt x="4234543" y="1458686"/>
                </a:cubicBezTo>
                <a:cubicBezTo>
                  <a:pt x="4230915" y="1364343"/>
                  <a:pt x="4229736" y="1269874"/>
                  <a:pt x="4223658" y="1175657"/>
                </a:cubicBezTo>
                <a:cubicBezTo>
                  <a:pt x="4222467" y="1157193"/>
                  <a:pt x="4214815" y="1139618"/>
                  <a:pt x="4212772" y="1121229"/>
                </a:cubicBezTo>
                <a:cubicBezTo>
                  <a:pt x="4207547" y="1074207"/>
                  <a:pt x="4206594" y="1026790"/>
                  <a:pt x="4201886" y="979714"/>
                </a:cubicBezTo>
                <a:cubicBezTo>
                  <a:pt x="4199333" y="954183"/>
                  <a:pt x="4199114" y="927855"/>
                  <a:pt x="4191000" y="903514"/>
                </a:cubicBezTo>
                <a:cubicBezTo>
                  <a:pt x="4178355" y="865579"/>
                  <a:pt x="4161035" y="851778"/>
                  <a:pt x="4136572" y="827314"/>
                </a:cubicBezTo>
                <a:cubicBezTo>
                  <a:pt x="4114875" y="718834"/>
                  <a:pt x="4135484" y="830047"/>
                  <a:pt x="4114800" y="674914"/>
                </a:cubicBezTo>
                <a:cubicBezTo>
                  <a:pt x="4111883" y="653036"/>
                  <a:pt x="4110895" y="630539"/>
                  <a:pt x="4103915" y="609600"/>
                </a:cubicBezTo>
                <a:cubicBezTo>
                  <a:pt x="4099778" y="597188"/>
                  <a:pt x="4089400" y="587829"/>
                  <a:pt x="4082143" y="576943"/>
                </a:cubicBezTo>
                <a:cubicBezTo>
                  <a:pt x="4065622" y="519117"/>
                  <a:pt x="4058688" y="490672"/>
                  <a:pt x="4038600" y="435429"/>
                </a:cubicBezTo>
                <a:cubicBezTo>
                  <a:pt x="4031922" y="417065"/>
                  <a:pt x="4027185" y="397570"/>
                  <a:pt x="4016829" y="381000"/>
                </a:cubicBezTo>
                <a:cubicBezTo>
                  <a:pt x="4008670" y="367945"/>
                  <a:pt x="3995058" y="359229"/>
                  <a:pt x="3984172" y="348343"/>
                </a:cubicBezTo>
                <a:cubicBezTo>
                  <a:pt x="3980543" y="337457"/>
                  <a:pt x="3982246" y="322854"/>
                  <a:pt x="3973286" y="315686"/>
                </a:cubicBezTo>
                <a:cubicBezTo>
                  <a:pt x="3961603" y="306340"/>
                  <a:pt x="3943832" y="309832"/>
                  <a:pt x="3929743" y="304800"/>
                </a:cubicBezTo>
                <a:cubicBezTo>
                  <a:pt x="3892939" y="291656"/>
                  <a:pt x="3857172" y="275771"/>
                  <a:pt x="3820886" y="261257"/>
                </a:cubicBezTo>
                <a:cubicBezTo>
                  <a:pt x="3758761" y="199132"/>
                  <a:pt x="3766458" y="181171"/>
                  <a:pt x="3766458" y="2394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05DB7A5-A837-3E8E-19AB-E037A947C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592" y="1291212"/>
            <a:ext cx="1231900" cy="3501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(+VE</a:t>
            </a:r>
            <a:r>
              <a:rPr lang="hu-HU" altLang="hu-HU" sz="1400" baseline="-25000"/>
              <a:t>t-1</a:t>
            </a:r>
            <a:r>
              <a:rPr lang="hu-HU" altLang="hu-HU" sz="1400"/>
              <a:t>+)</a:t>
            </a:r>
          </a:p>
        </p:txBody>
      </p:sp>
      <p:sp>
        <p:nvSpPr>
          <p:cNvPr id="31" name="Szövegdoboz 4">
            <a:extLst>
              <a:ext uri="{FF2B5EF4-FFF2-40B4-BE49-F238E27FC236}">
                <a16:creationId xmlns:a16="http://schemas.microsoft.com/office/drawing/2014/main" id="{775B8A4C-A0EA-8490-2B50-3A3356FEA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09" y="44624"/>
            <a:ext cx="47600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>
                <a:solidFill>
                  <a:srgbClr val="00B050"/>
                </a:solidFill>
              </a:rPr>
              <a:t>4.3 Accounting approaches/ monetary analysis</a:t>
            </a:r>
            <a:endParaRPr lang="hu-HU" altLang="hu-HU" sz="1600" b="1">
              <a:solidFill>
                <a:srgbClr val="00B050"/>
              </a:solidFill>
            </a:endParaRPr>
          </a:p>
        </p:txBody>
      </p:sp>
      <p:sp>
        <p:nvSpPr>
          <p:cNvPr id="32" name="Szövegdoboz 4">
            <a:extLst>
              <a:ext uri="{FF2B5EF4-FFF2-40B4-BE49-F238E27FC236}">
                <a16:creationId xmlns:a16="http://schemas.microsoft.com/office/drawing/2014/main" id="{E55A001E-54E7-57DE-2872-AF55452A0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6402814"/>
            <a:ext cx="2577950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i="1">
                <a:solidFill>
                  <a:srgbClr val="00B050"/>
                </a:solidFill>
              </a:rPr>
              <a:t>4.3.1 Business accounting</a:t>
            </a:r>
          </a:p>
        </p:txBody>
      </p:sp>
    </p:spTree>
    <p:extLst>
      <p:ext uri="{BB962C8B-B14F-4D97-AF65-F5344CB8AC3E}">
        <p14:creationId val="3419271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1" animBg="1"/>
      <p:bldP spid="12" grpId="1" animBg="1"/>
      <p:bldP spid="18" grpId="1" animBg="1"/>
      <p:bldP spid="21" grpId="1" animBg="1"/>
      <p:bldP spid="22" grpId="1"/>
      <p:bldP spid="23" grpId="1" animBg="1"/>
      <p:bldP spid="24" grpId="1" animBg="1"/>
      <p:bldP spid="25" grpId="1" animBg="1"/>
      <p:bldP spid="26" grpId="1" animBg="1"/>
      <p:bldP spid="29" grpId="1" animBg="1"/>
      <p:bldP spid="37" grpId="1" animBg="1"/>
      <p:bldP spid="3" grpId="0" animBg="1"/>
      <p:bldP spid="9" grpId="1" animBg="1"/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302FB6DC-2105-1C03-7CFF-A09AD1A2122C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18" name="Kép 17">
            <a:extLst>
              <a:ext uri="{FF2B5EF4-FFF2-40B4-BE49-F238E27FC236}">
                <a16:creationId xmlns:a16="http://schemas.microsoft.com/office/drawing/2014/main" id="{DC956CEC-41CE-DEC4-DD39-84C3787E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647" y="764704"/>
            <a:ext cx="5162907" cy="5564467"/>
          </a:xfrm>
          <a:prstGeom prst="rect">
            <a:avLst/>
          </a:prstGeom>
        </p:spPr>
      </p:pic>
      <p:sp>
        <p:nvSpPr>
          <p:cNvPr id="18434" name="Dia számának helye 1">
            <a:extLst>
              <a:ext uri="{FF2B5EF4-FFF2-40B4-BE49-F238E27FC236}">
                <a16:creationId xmlns:a16="http://schemas.microsoft.com/office/drawing/2014/main" id="{E2D24E02-CEE9-3921-0A70-DD59659F29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DF43A2-631F-48D7-A711-4A3686C2952B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hu-HU" altLang="hu-HU" sz="1400"/>
          </a:p>
        </p:txBody>
      </p:sp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CFEC9AFC-4F0A-E3C9-BA29-02E90E436681}"/>
              </a:ext>
            </a:extLst>
          </p:cNvPr>
          <p:cNvSpPr/>
          <p:nvPr/>
        </p:nvSpPr>
        <p:spPr>
          <a:xfrm>
            <a:off x="4295800" y="2996952"/>
            <a:ext cx="720725" cy="360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6" name="Szövegdoboz 4">
            <a:extLst>
              <a:ext uri="{FF2B5EF4-FFF2-40B4-BE49-F238E27FC236}">
                <a16:creationId xmlns:a16="http://schemas.microsoft.com/office/drawing/2014/main" id="{E3581D51-6E4B-A41A-0302-53D6C1055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09" y="44624"/>
            <a:ext cx="25667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B050"/>
                </a:solidFill>
              </a:rPr>
              <a:t>4.3.2 National accounting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A5061F-1177-AFF5-8E6B-104970AD2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85" y="3269340"/>
            <a:ext cx="3681377" cy="1620398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hu-HU" altLang="hu-HU"/>
              <a:t>Stock type accounts</a:t>
            </a:r>
            <a:endParaRPr lang="hu-HU" altLang="hu-HU" sz="1400"/>
          </a:p>
          <a:p>
            <a:pPr algn="ctr"/>
            <a:r>
              <a:rPr lang="en-US" altLang="hu-HU" sz="1400"/>
              <a:t>Records the variation in the form of wealth </a:t>
            </a:r>
            <a:endParaRPr lang="hu-HU" altLang="hu-HU" sz="1400"/>
          </a:p>
          <a:p>
            <a:pPr algn="ctr"/>
            <a:r>
              <a:rPr lang="en-US" altLang="hu-HU" sz="1400"/>
              <a:t>already acquired</a:t>
            </a:r>
            <a:r>
              <a:rPr lang="hu-HU" altLang="hu-HU" sz="1400"/>
              <a:t> in monetary terms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endParaRPr lang="hu-HU" sz="1400"/>
          </a:p>
          <a:p>
            <a:pPr algn="ctr" eaLnBrk="1" hangingPunct="1">
              <a:defRPr/>
            </a:pPr>
            <a:r>
              <a:rPr lang="el-GR" sz="1400"/>
              <a:t>Δ</a:t>
            </a:r>
            <a:r>
              <a:rPr lang="hu-HU" sz="1400" err="1"/>
              <a:t>EAssets                                   </a:t>
            </a:r>
            <a:r>
              <a:rPr lang="el-GR" sz="1400"/>
              <a:t>Δ</a:t>
            </a:r>
            <a:r>
              <a:rPr lang="hu-HU" sz="1400" err="1"/>
              <a:t>Liablities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hu-HU" altLang="hu-HU" sz="1400"/>
              <a:t>                                              Balance: </a:t>
            </a:r>
            <a:r>
              <a:rPr lang="el-GR" sz="1400"/>
              <a:t>Δ</a:t>
            </a:r>
            <a:r>
              <a:rPr lang="hu-HU" sz="1400" err="1"/>
              <a:t>EG</a:t>
            </a:r>
            <a:r>
              <a:rPr lang="hu-HU" altLang="hu-HU" sz="1400" baseline="-25000" err="1"/>
              <a:t>t</a:t>
            </a:r>
            <a:r>
              <a:rPr lang="hu-HU" altLang="hu-HU" sz="1400"/>
              <a:t> 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3408492-4418-577A-539E-2014E893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064" y="404664"/>
            <a:ext cx="264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Account of 1 aggregated agent</a:t>
            </a:r>
            <a:endParaRPr lang="hu-HU" altLang="hu-HU" sz="1400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B1AF68F9-EA31-8A2D-2C1B-21019B32073B}"/>
              </a:ext>
            </a:extLst>
          </p:cNvPr>
          <p:cNvSpPr/>
          <p:nvPr/>
        </p:nvSpPr>
        <p:spPr>
          <a:xfrm>
            <a:off x="8040216" y="1596618"/>
            <a:ext cx="1057424" cy="288032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B1FB90F6-C266-0096-ECC7-678E4073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473" y="2189106"/>
            <a:ext cx="9097640" cy="2420994"/>
          </a:xfrm>
          <a:prstGeom prst="rect">
            <a:avLst/>
          </a:prstGeo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75926653-50DC-A671-18E5-75C55D36828E}"/>
              </a:ext>
            </a:extLst>
          </p:cNvPr>
          <p:cNvSpPr/>
          <p:nvPr/>
        </p:nvSpPr>
        <p:spPr>
          <a:xfrm>
            <a:off x="8976320" y="4149080"/>
            <a:ext cx="2919594" cy="392291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6A3FF393-4D3A-00BF-95F0-27824AD4B9FB}"/>
              </a:ext>
            </a:extLst>
          </p:cNvPr>
          <p:cNvSpPr/>
          <p:nvPr/>
        </p:nvSpPr>
        <p:spPr>
          <a:xfrm>
            <a:off x="9987028" y="3151829"/>
            <a:ext cx="1057424" cy="288032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7B1B62D5-91E4-C364-B40B-746BC8993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9" y="426150"/>
            <a:ext cx="3456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 err="1"/>
              <a:t>Recording by the „income flow”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A82C7924-82AD-FE2E-1DE7-CA2AFEDCC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823" y="1124744"/>
            <a:ext cx="3744601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 err="1"/>
              <a:t>Production account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 err="1"/>
              <a:t>Generation of income account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 err="1"/>
              <a:t>Allocation of primary income account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 err="1"/>
              <a:t>Secondary distribution of income account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400" err="1"/>
              <a:t>Use of income account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1DF2E0F-648B-EBC7-2A39-F9083848D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5139189"/>
            <a:ext cx="4176464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 err="1"/>
              <a:t>Agent= </a:t>
            </a:r>
            <a:r>
              <a:rPr lang="hu-HU" altLang="hu-HU" sz="1400" b="1">
                <a:solidFill>
                  <a:srgbClr val="0000FF"/>
                </a:solidFill>
              </a:rPr>
              <a:t>sector</a:t>
            </a:r>
            <a:r>
              <a:rPr lang="hu-HU" altLang="hu-HU" sz="1400"/>
              <a:t> (activity as main profile): H</a:t>
            </a:r>
            <a:r>
              <a:rPr lang="hu-HU" sz="1400"/>
              <a:t>ousehold, Financial corporations, Non-financial corporations, General governement, </a:t>
            </a:r>
            <a:r>
              <a:rPr lang="hu-HU" sz="1200" i="1"/>
              <a:t>etc.</a:t>
            </a:r>
            <a:endParaRPr lang="hu-HU" altLang="hu-HU" sz="1200" i="1"/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B92A5DE0-9E71-3768-C3EC-E97B4F0D1CCB}"/>
              </a:ext>
            </a:extLst>
          </p:cNvPr>
          <p:cNvCxnSpPr/>
          <p:nvPr/>
        </p:nvCxnSpPr>
        <p:spPr>
          <a:xfrm flipH="1">
            <a:off x="3359696" y="681665"/>
            <a:ext cx="4494658" cy="440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7">
            <a:extLst>
              <a:ext uri="{FF2B5EF4-FFF2-40B4-BE49-F238E27FC236}">
                <a16:creationId xmlns:a16="http://schemas.microsoft.com/office/drawing/2014/main" id="{332BA97E-8DF8-ED10-E95A-735E14E9B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87" y="1502204"/>
            <a:ext cx="3681377" cy="1620398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b="1"/>
              <a:t>Flow type accounts</a:t>
            </a:r>
            <a:endParaRPr lang="hu-HU" altLang="hu-HU" sz="1400" b="1"/>
          </a:p>
          <a:p>
            <a:pPr algn="ctr" eaLnBrk="1" hangingPunct="1">
              <a:defRPr/>
            </a:pPr>
            <a:r>
              <a:rPr lang="en-US" altLang="hu-HU" sz="1400">
                <a:cs typeface="Times New Roman" panose="02020603050405020304" pitchFamily="18" charset="0"/>
              </a:rPr>
              <a:t>Records changes in wealth resulting from </a:t>
            </a:r>
          </a:p>
          <a:p>
            <a:pPr algn="ctr" eaLnBrk="1" hangingPunct="1">
              <a:defRPr/>
            </a:pPr>
            <a:r>
              <a:rPr lang="en-US" altLang="hu-HU" sz="1400">
                <a:cs typeface="Times New Roman" panose="02020603050405020304" pitchFamily="18" charset="0"/>
              </a:rPr>
              <a:t>the activity of the agent in monetary terms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hu-HU" altLang="hu-HU" sz="1400" err="1">
                <a:cs typeface="Times New Roman" panose="02020603050405020304" pitchFamily="18" charset="0"/>
              </a:rPr>
              <a:t>decreases                          increases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hu-HU" altLang="hu-HU" sz="1400" b="1" i="1" err="1"/>
              <a:t>balance:</a:t>
            </a:r>
          </a:p>
          <a:p>
            <a:pPr eaLnBrk="1" hangingPunct="1">
              <a:defRPr/>
            </a:pPr>
            <a:endParaRPr lang="hu-HU" altLang="hu-HU" sz="1400" b="1" i="1"/>
          </a:p>
        </p:txBody>
      </p:sp>
    </p:spTree>
    <p:extLst>
      <p:ext uri="{BB962C8B-B14F-4D97-AF65-F5344CB8AC3E}">
        <p14:creationId val="446167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2" grpId="1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06F172DF-F991-8C2C-A729-AD98AE05DD7B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4" name="Oval 6">
            <a:extLst>
              <a:ext uri="{FF2B5EF4-FFF2-40B4-BE49-F238E27FC236}">
                <a16:creationId xmlns:a16="http://schemas.microsoft.com/office/drawing/2014/main" id="{6DDC5E42-368B-2615-5F55-36DB5310D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26" y="5151348"/>
            <a:ext cx="5817514" cy="557400"/>
          </a:xfrm>
          <a:prstGeom prst="ellipse">
            <a:avLst/>
          </a:prstGeom>
          <a:solidFill>
            <a:schemeClr val="accent1">
              <a:lumMod val="90000"/>
              <a:alpha val="59999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090C6E1C-96FC-6BC3-A86F-DE244864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F25E0-BE94-4CFB-8B1F-D2A11B6A97F7}" type="slidenum">
              <a:rPr lang="hu-HU" altLang="hu-HU" smtClean="0"/>
              <a:pPr>
                <a:defRPr/>
              </a:pPr>
              <a:t>5</a:t>
            </a:fld>
            <a:endParaRPr lang="hu-HU" alt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653162A-B76C-2D52-DF0B-80E8EA970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24" y="1268760"/>
            <a:ext cx="81122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hu-HU" altLang="hu-HU" sz="1800"/>
              <a:t>► Postulate on indiviudal and social wealth (what is wealth?)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hu-HU" altLang="hu-HU" sz="1800"/>
              <a:t>► Postulate on the ways of wealth accumulation</a:t>
            </a:r>
            <a:endParaRPr lang="hu-HU" altLang="hu-HU" sz="180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6E4594C-52D7-7132-FCAD-2719304012D9}"/>
              </a:ext>
            </a:extLst>
          </p:cNvPr>
          <p:cNvSpPr txBox="1"/>
          <p:nvPr/>
        </p:nvSpPr>
        <p:spPr>
          <a:xfrm>
            <a:off x="321568" y="156863"/>
            <a:ext cx="11463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err="1"/>
              <a:t>Understand </a:t>
            </a:r>
            <a:r>
              <a:rPr lang="hu-HU" altLang="hu-HU" sz="1800" err="1"/>
              <a:t>the workings of the system that determines the </a:t>
            </a:r>
            <a:r>
              <a:rPr lang="hu-HU" altLang="hu-HU" sz="1800" b="1" err="1">
                <a:solidFill>
                  <a:srgbClr val="00B050"/>
                </a:solidFill>
              </a:rPr>
              <a:t>accumulation of wealth</a:t>
            </a:r>
            <a:r>
              <a:rPr lang="hu-HU" altLang="hu-HU" sz="1800"/>
              <a:t> in which we live</a:t>
            </a:r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BDB41D2C-26EC-6C6F-239F-4FA4F7D58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739548"/>
            <a:ext cx="85689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rgbClr val="00B050"/>
                </a:solidFill>
              </a:rPr>
              <a:t>2. </a:t>
            </a:r>
            <a:r>
              <a:rPr lang="en-US" altLang="hu-HU" sz="1800" b="1">
                <a:solidFill>
                  <a:srgbClr val="00B050"/>
                </a:solidFill>
              </a:rPr>
              <a:t>MINIMAL POSTULATES FOR THE STUDY OF WEALTH ACCUMULATION</a:t>
            </a:r>
            <a:endParaRPr lang="hu-HU" altLang="hu-HU" sz="1800" b="1">
              <a:solidFill>
                <a:srgbClr val="00B050"/>
              </a:solidFill>
            </a:endParaRPr>
          </a:p>
        </p:txBody>
      </p:sp>
      <p:sp>
        <p:nvSpPr>
          <p:cNvPr id="14" name="Téglalap 1">
            <a:extLst>
              <a:ext uri="{FF2B5EF4-FFF2-40B4-BE49-F238E27FC236}">
                <a16:creationId xmlns:a16="http://schemas.microsoft.com/office/drawing/2014/main" id="{75D0D85F-4884-B06C-EB7B-2C8A0E6AD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44" y="1988840"/>
            <a:ext cx="680316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2.1 Nature of individual and social wealth</a:t>
            </a:r>
            <a:endParaRPr lang="hu-HU" altLang="hu-HU" sz="1800" b="1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6716EC3E-8ADE-E580-FAFB-34684C69A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22" y="2699628"/>
            <a:ext cx="43035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2.1.1 Value theories / real analysis</a:t>
            </a:r>
            <a:endParaRPr lang="hu-HU" altLang="hu-HU" sz="1800" b="1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6AAE73C1-4E45-6500-B067-D484DC6E4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44" y="3231640"/>
            <a:ext cx="4487125" cy="557400"/>
          </a:xfrm>
          <a:prstGeom prst="ellipse">
            <a:avLst/>
          </a:prstGeom>
          <a:solidFill>
            <a:schemeClr val="folHlink">
              <a:alpha val="59999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64406A8F-B8D5-81E6-1444-C2DF7117D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22" y="3284984"/>
            <a:ext cx="44871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hu-HU" sz="1800" i="1"/>
              <a:t>wealthy = has many valuable possessions</a:t>
            </a:r>
            <a:endParaRPr lang="hu-HU" altLang="hu-HU" sz="180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D0BEFC16-30CB-4C0B-5F67-E50B89EB4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888" y="3645214"/>
            <a:ext cx="30409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i="1" err="1">
                <a:solidFill>
                  <a:srgbClr val="0000FF"/>
                </a:solidFill>
              </a:rPr>
              <a:t>valuable</a:t>
            </a:r>
            <a:r>
              <a:rPr lang="hu-HU" altLang="hu-HU" sz="1600" b="1" i="1"/>
              <a:t> = exchangeable</a:t>
            </a:r>
            <a:endParaRPr lang="hu-HU" altLang="hu-HU" sz="1600"/>
          </a:p>
        </p:txBody>
      </p:sp>
      <p:sp>
        <p:nvSpPr>
          <p:cNvPr id="19" name="Nyíl: balra-jobbra mutató 18">
            <a:extLst>
              <a:ext uri="{FF2B5EF4-FFF2-40B4-BE49-F238E27FC236}">
                <a16:creationId xmlns:a16="http://schemas.microsoft.com/office/drawing/2014/main" id="{E0C66D21-FBAA-71A5-E97D-30E9C811CDE2}"/>
              </a:ext>
            </a:extLst>
          </p:cNvPr>
          <p:cNvSpPr/>
          <p:nvPr/>
        </p:nvSpPr>
        <p:spPr>
          <a:xfrm>
            <a:off x="3736308" y="4060290"/>
            <a:ext cx="432048" cy="1524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F6A93FD4-52B9-7B0F-26B4-CB00F53C9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370" y="3941976"/>
            <a:ext cx="73972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You want it + </a:t>
            </a:r>
            <a:r>
              <a:rPr lang="en-US" altLang="hu-HU" sz="1600"/>
              <a:t>You can only get it by giving something else to another person.</a:t>
            </a:r>
            <a:endParaRPr lang="hu-HU" altLang="hu-HU" sz="1600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3C72BC00-5D78-6390-6979-8E9E8A7A7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9668" y="4357474"/>
            <a:ext cx="18756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/>
              <a:t>= </a:t>
            </a:r>
            <a:r>
              <a:rPr lang="hu-HU" altLang="hu-HU" sz="1600" err="1">
                <a:solidFill>
                  <a:srgbClr val="0000FF"/>
                </a:solidFill>
              </a:rPr>
              <a:t>scarce</a:t>
            </a:r>
            <a:endParaRPr lang="hu-HU" altLang="hu-HU" sz="1600">
              <a:solidFill>
                <a:srgbClr val="0000FF"/>
              </a:solidFill>
            </a:endParaRPr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229796CE-D5B0-3932-28EF-F6FD240EC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309" y="4245912"/>
            <a:ext cx="21436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because it satisfies some human needs =  </a:t>
            </a:r>
            <a:r>
              <a:rPr lang="hu-HU" altLang="hu-HU" sz="1600" err="1">
                <a:solidFill>
                  <a:srgbClr val="0000FF"/>
                </a:solidFill>
              </a:rPr>
              <a:t>useful</a:t>
            </a:r>
            <a:endParaRPr lang="hu-HU" altLang="hu-HU" sz="1600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1EDAE0F4-23D2-100B-0546-D8CB2DFB5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49" y="5270810"/>
            <a:ext cx="5376052" cy="34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wealthy = has many useful things = </a:t>
            </a:r>
            <a:r>
              <a:rPr lang="hu-HU" altLang="hu-HU" sz="1600" b="1" err="1">
                <a:solidFill>
                  <a:srgbClr val="0000FF"/>
                </a:solidFill>
              </a:rPr>
              <a:t>commodity (good)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7B12BB9E-D16C-0D50-DED5-86735E59E7B6}"/>
              </a:ext>
            </a:extLst>
          </p:cNvPr>
          <p:cNvSpPr txBox="1"/>
          <p:nvPr/>
        </p:nvSpPr>
        <p:spPr>
          <a:xfrm>
            <a:off x="1120355" y="5783187"/>
            <a:ext cx="663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b="1" err="1">
                <a:latin typeface="+mj-lt"/>
                <a:ea typeface="Times New Roman" panose="02020603050405020304" pitchFamily="18" charset="0"/>
              </a:rPr>
              <a:t>both individual and social wealth are manifested in goods</a:t>
            </a:r>
            <a:endParaRPr lang="hu-HU" b="1">
              <a:latin typeface="+mj-lt"/>
            </a:endParaRP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8F980F7-CF57-1EE7-D85A-AD6C21DE9E22}"/>
              </a:ext>
            </a:extLst>
          </p:cNvPr>
          <p:cNvSpPr txBox="1"/>
          <p:nvPr/>
        </p:nvSpPr>
        <p:spPr>
          <a:xfrm>
            <a:off x="679382" y="2276872"/>
            <a:ext cx="5416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800" b="1" err="1">
                <a:effectLst/>
                <a:latin typeface="+mj-lt"/>
                <a:ea typeface="Times New Roman" panose="02020603050405020304" pitchFamily="18" charset="0"/>
              </a:rPr>
              <a:t>Social wealth = </a:t>
            </a:r>
            <a:r>
              <a:rPr lang="el-GR" sz="1800" b="1">
                <a:effectLst/>
                <a:latin typeface="+mj-lt"/>
                <a:ea typeface="Times New Roman" panose="02020603050405020304" pitchFamily="18" charset="0"/>
              </a:rPr>
              <a:t>Σ</a:t>
            </a:r>
            <a:r>
              <a:rPr lang="hu-HU" sz="1800" b="1">
                <a:effectLst/>
                <a:latin typeface="+mj-lt"/>
                <a:ea typeface="Times New Roman" panose="02020603050405020304" pitchFamily="18" charset="0"/>
              </a:rPr>
              <a:t> individual wealth</a:t>
            </a:r>
            <a:endParaRPr lang="hu-HU" b="1">
              <a:latin typeface="+mj-lt"/>
            </a:endParaRP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D592E8B0-888E-ACC4-8CC0-EF3A052EE3EA}"/>
              </a:ext>
            </a:extLst>
          </p:cNvPr>
          <p:cNvSpPr txBox="1"/>
          <p:nvPr/>
        </p:nvSpPr>
        <p:spPr>
          <a:xfrm>
            <a:off x="926434" y="6306080"/>
            <a:ext cx="936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sz="1800">
                <a:solidFill>
                  <a:srgbClr val="C00000"/>
                </a:solidFill>
              </a:rPr>
              <a:t>THUS INDIVIDUAL AND SOCIAL WEALTH ARE IDENTICAL IN NATURE (</a:t>
            </a:r>
            <a:r>
              <a:rPr lang="hu-HU" altLang="hu-HU" err="1">
                <a:solidFill>
                  <a:srgbClr val="C00000"/>
                </a:solidFill>
              </a:rPr>
              <a:t>commodity</a:t>
            </a:r>
            <a:r>
              <a:rPr lang="hu-HU" altLang="hu-HU" sz="1800">
                <a:solidFill>
                  <a:srgbClr val="C00000"/>
                </a:solidFill>
              </a:rPr>
              <a:t>)</a:t>
            </a:r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05E72BE1-A3F6-54CB-144E-318DD78F5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725" y="4291143"/>
            <a:ext cx="26572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because you cannot have it free</a:t>
            </a:r>
          </a:p>
        </p:txBody>
      </p:sp>
    </p:spTree>
    <p:extLst>
      <p:ext uri="{BB962C8B-B14F-4D97-AF65-F5344CB8AC3E}">
        <p14:creationId val="3784179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6" grpId="0"/>
      <p:bldP spid="27" grpId="0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671F1929-A367-D3FD-36D3-16B749F2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F25E0-BE94-4CFB-8B1F-D2A11B6A97F7}" type="slidenum">
              <a:rPr lang="hu-HU" altLang="hu-HU" smtClean="0"/>
              <a:pPr>
                <a:defRPr/>
              </a:pPr>
              <a:t>50</a:t>
            </a:fld>
            <a:endParaRPr lang="hu-HU" alt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202FB70-B6A5-F44D-B4D9-F8A4C661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904" y="136525"/>
            <a:ext cx="6738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 b="1" err="1"/>
              <a:t>Example: A firm sells for 100HUF to households a table, that costs 80HUF: 45HUF buys woodfrom another firm and pays 35HUF wage.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6E426BA-BE8B-448E-8E10-B91FC7B93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8" y="476672"/>
            <a:ext cx="507983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err="1"/>
              <a:t>Income </a:t>
            </a:r>
            <a:r>
              <a:rPr lang="hu-HU" altLang="hu-HU" sz="1600" err="1"/>
              <a:t>side recording</a:t>
            </a:r>
            <a:endParaRPr lang="hu-HU" altLang="hu-HU" sz="16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hu-HU" sz="1400"/>
              <a:t>1HUF of expenditure is at the same time 1HUF of income: the double-entry bookkeeping is valid for two agents together.</a:t>
            </a:r>
            <a:endParaRPr lang="hu-HU" altLang="hu-HU" sz="140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FF2C023-7200-1498-9C73-8AC7CD9D2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09" y="44624"/>
            <a:ext cx="26244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B050"/>
                </a:solidFill>
              </a:rPr>
              <a:t>4.3.2. National accounting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0B76BFA-4B77-27AF-A084-D0C9DE16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1412776"/>
            <a:ext cx="5763015" cy="2451075"/>
          </a:xfrm>
          <a:prstGeom prst="rect">
            <a:avLst/>
          </a:prstGeom>
        </p:spPr>
      </p:pic>
      <p:sp>
        <p:nvSpPr>
          <p:cNvPr id="8" name="Szövegdoboz 8">
            <a:extLst>
              <a:ext uri="{FF2B5EF4-FFF2-40B4-BE49-F238E27FC236}">
                <a16:creationId xmlns:a16="http://schemas.microsoft.com/office/drawing/2014/main" id="{A318AF26-D046-9FFB-34C1-5DAC2C822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080" y="1268760"/>
            <a:ext cx="4273927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3.Households purchase: Consumption C 100HUF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207BDB7-1AFE-0EB0-D100-45E9CC79D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7728" y="2476123"/>
            <a:ext cx="970137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3.100Ft C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0B12BA8-896D-F6BD-223F-90BFB6AB3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377" y="2491723"/>
            <a:ext cx="970137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400"/>
              <a:t>3.100Ft C</a:t>
            </a:r>
          </a:p>
        </p:txBody>
      </p:sp>
      <p:sp>
        <p:nvSpPr>
          <p:cNvPr id="12" name="Szövegdoboz 8">
            <a:extLst>
              <a:ext uri="{FF2B5EF4-FFF2-40B4-BE49-F238E27FC236}">
                <a16:creationId xmlns:a16="http://schemas.microsoft.com/office/drawing/2014/main" id="{37965992-37D7-900B-883E-CC67EE8A0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072" y="836712"/>
            <a:ext cx="4363695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1.Buying wood: Intermediate consumption CI 45HUF</a:t>
            </a:r>
          </a:p>
        </p:txBody>
      </p:sp>
      <p:sp>
        <p:nvSpPr>
          <p:cNvPr id="13" name="Szövegdoboz 8">
            <a:extLst>
              <a:ext uri="{FF2B5EF4-FFF2-40B4-BE49-F238E27FC236}">
                <a16:creationId xmlns:a16="http://schemas.microsoft.com/office/drawing/2014/main" id="{1AD9B920-DAE1-DC79-A49C-794140344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2162464"/>
            <a:ext cx="920445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1.45Ft CI</a:t>
            </a:r>
          </a:p>
        </p:txBody>
      </p:sp>
      <p:sp>
        <p:nvSpPr>
          <p:cNvPr id="14" name="Szövegdoboz 8">
            <a:extLst>
              <a:ext uri="{FF2B5EF4-FFF2-40B4-BE49-F238E27FC236}">
                <a16:creationId xmlns:a16="http://schemas.microsoft.com/office/drawing/2014/main" id="{CB55A682-D1DB-3C35-FBA4-3862A406D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222" y="2162464"/>
            <a:ext cx="920445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1.45Ft CI</a:t>
            </a:r>
          </a:p>
        </p:txBody>
      </p:sp>
      <p:sp>
        <p:nvSpPr>
          <p:cNvPr id="15" name="Szövegdoboz 8">
            <a:extLst>
              <a:ext uri="{FF2B5EF4-FFF2-40B4-BE49-F238E27FC236}">
                <a16:creationId xmlns:a16="http://schemas.microsoft.com/office/drawing/2014/main" id="{9451F485-07CB-426A-8FDD-35377ABC3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052" y="1052736"/>
            <a:ext cx="2417393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2.Wage payment W 35HUF</a:t>
            </a:r>
          </a:p>
        </p:txBody>
      </p:sp>
      <p:sp>
        <p:nvSpPr>
          <p:cNvPr id="16" name="Szövegdoboz 8">
            <a:extLst>
              <a:ext uri="{FF2B5EF4-FFF2-40B4-BE49-F238E27FC236}">
                <a16:creationId xmlns:a16="http://schemas.microsoft.com/office/drawing/2014/main" id="{51FF3499-2F36-8AD8-405B-B1B1DF57D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856" y="2848272"/>
            <a:ext cx="960519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2. 35Ft W</a:t>
            </a:r>
          </a:p>
        </p:txBody>
      </p:sp>
      <p:sp>
        <p:nvSpPr>
          <p:cNvPr id="17" name="Szövegdoboz 8">
            <a:extLst>
              <a:ext uri="{FF2B5EF4-FFF2-40B4-BE49-F238E27FC236}">
                <a16:creationId xmlns:a16="http://schemas.microsoft.com/office/drawing/2014/main" id="{09380C61-EA1B-97F2-7C7A-1A425B99A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965" y="2799500"/>
            <a:ext cx="960519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/>
              <a:t>2. 35Ft W</a:t>
            </a:r>
          </a:p>
        </p:txBody>
      </p:sp>
      <p:sp>
        <p:nvSpPr>
          <p:cNvPr id="18" name="Szövegdoboz 8">
            <a:extLst>
              <a:ext uri="{FF2B5EF4-FFF2-40B4-BE49-F238E27FC236}">
                <a16:creationId xmlns:a16="http://schemas.microsoft.com/office/drawing/2014/main" id="{F715C2C5-B5C0-059C-AAC1-D83A0B45C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3348281"/>
            <a:ext cx="5820204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 err="1"/>
              <a:t>Notions</a:t>
            </a:r>
            <a:r>
              <a:rPr lang="hu-HU" altLang="hu-HU" sz="1600"/>
              <a:t>: what do we have in accounting framework (monetary analysis)?</a:t>
            </a:r>
          </a:p>
        </p:txBody>
      </p:sp>
      <p:sp>
        <p:nvSpPr>
          <p:cNvPr id="19" name="Szövegdoboz 8">
            <a:extLst>
              <a:ext uri="{FF2B5EF4-FFF2-40B4-BE49-F238E27FC236}">
                <a16:creationId xmlns:a16="http://schemas.microsoft.com/office/drawing/2014/main" id="{905E8DCE-1AD4-CA45-321A-CC064993C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536" y="3841303"/>
            <a:ext cx="2391424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 b="1"/>
              <a:t>NO COMMODITY SPACE!!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79DAABD-9BB7-8829-F512-6E8E41E1FED7}"/>
              </a:ext>
            </a:extLst>
          </p:cNvPr>
          <p:cNvSpPr txBox="1"/>
          <p:nvPr/>
        </p:nvSpPr>
        <p:spPr>
          <a:xfrm>
            <a:off x="47328" y="4316903"/>
            <a:ext cx="63367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Arial" pitchFamily="34" charset="0"/>
              <a:buChar char="•"/>
            </a:pPr>
            <a:r>
              <a:rPr lang="hu-HU" altLang="hu-HU" sz="1800" err="1"/>
              <a:t>Who pays to whom</a:t>
            </a:r>
            <a:endParaRPr lang="hu-HU" altLang="hu-HU" sz="1800"/>
          </a:p>
          <a:p>
            <a:pPr marL="285750" indent="-285750">
              <a:spcBef>
                <a:spcPct val="0"/>
              </a:spcBef>
              <a:buFont typeface="Arial" pitchFamily="34" charset="0"/>
              <a:buChar char="•"/>
            </a:pPr>
            <a:r>
              <a:rPr lang="hu-HU" altLang="hu-HU" sz="1800" err="1"/>
              <a:t>Changes social wealth or not (change in real assets)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hu-HU" altLang="hu-HU" sz="1800">
                <a:solidFill>
                  <a:srgbClr val="0000FF"/>
                </a:solidFill>
              </a:rPr>
              <a:t>cost</a:t>
            </a:r>
            <a:r>
              <a:rPr lang="hu-HU" altLang="hu-HU"/>
              <a:t> expenditure to execute a chrematistic (business) plan / non cost</a:t>
            </a:r>
            <a:endParaRPr lang="hu-HU" altLang="hu-HU" sz="180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63AE131-0D4D-1E10-013E-8D253349C8C8}"/>
              </a:ext>
            </a:extLst>
          </p:cNvPr>
          <p:cNvSpPr txBox="1"/>
          <p:nvPr/>
        </p:nvSpPr>
        <p:spPr>
          <a:xfrm>
            <a:off x="6613182" y="2967335"/>
            <a:ext cx="5531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800" b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products totally used up in production during the period</a:t>
            </a:r>
            <a:endParaRPr lang="hu-HU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 b="1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hu-HU">
                <a:latin typeface="Times New Roman" panose="02020603050405020304" pitchFamily="18" charset="0"/>
              </a:rPr>
              <a:t>: satisfaction of need with goods</a:t>
            </a:r>
            <a:endParaRPr lang="hu-HU"/>
          </a:p>
        </p:txBody>
      </p:sp>
      <p:sp>
        <p:nvSpPr>
          <p:cNvPr id="26" name="Szövegdoboz 8">
            <a:extLst>
              <a:ext uri="{FF2B5EF4-FFF2-40B4-BE49-F238E27FC236}">
                <a16:creationId xmlns:a16="http://schemas.microsoft.com/office/drawing/2014/main" id="{F3907FF4-7A67-EBBA-9C37-80F803157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1717" y="2623069"/>
            <a:ext cx="3506922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 b="1"/>
              <a:t>NOTIONS DEFINED IN VALUE THEORY</a:t>
            </a:r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C7C2B08-FBAB-2748-A157-848D82B1DE09}"/>
              </a:ext>
            </a:extLst>
          </p:cNvPr>
          <p:cNvSpPr txBox="1"/>
          <p:nvPr/>
        </p:nvSpPr>
        <p:spPr>
          <a:xfrm>
            <a:off x="695762" y="5901079"/>
            <a:ext cx="4032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400" b="1" err="1"/>
              <a:t>We should define these notions differently…</a:t>
            </a:r>
            <a:endParaRPr lang="hu-HU" altLang="hu-HU" sz="140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F64C296-E3FD-121B-CC1A-69320E931966}"/>
              </a:ext>
            </a:extLst>
          </p:cNvPr>
          <p:cNvSpPr txBox="1"/>
          <p:nvPr/>
        </p:nvSpPr>
        <p:spPr>
          <a:xfrm>
            <a:off x="3503712" y="1444208"/>
            <a:ext cx="221980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err="1"/>
              <a:t>Households</a:t>
            </a:r>
            <a:endParaRPr lang="hu-HU" altLang="hu-HU"/>
          </a:p>
          <a:p>
            <a:pPr algn="ctr" eaLnBrk="1" hangingPunct="1"/>
            <a:r>
              <a:rPr lang="hu-HU" altLang="hu-HU"/>
              <a:t>- Flow accounts +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00EC089-AF8A-2921-9F1C-9FA7CDB28EB5}"/>
              </a:ext>
            </a:extLst>
          </p:cNvPr>
          <p:cNvSpPr txBox="1"/>
          <p:nvPr/>
        </p:nvSpPr>
        <p:spPr>
          <a:xfrm>
            <a:off x="263352" y="1432547"/>
            <a:ext cx="205956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err="1"/>
              <a:t>Firms</a:t>
            </a:r>
            <a:endParaRPr lang="hu-HU" altLang="hu-HU"/>
          </a:p>
          <a:p>
            <a:pPr algn="ctr" eaLnBrk="1" hangingPunct="1"/>
            <a:r>
              <a:rPr lang="hu-HU" altLang="hu-HU"/>
              <a:t>- Flow accounts +</a:t>
            </a:r>
          </a:p>
        </p:txBody>
      </p:sp>
    </p:spTree>
    <p:extLst>
      <p:ext uri="{BB962C8B-B14F-4D97-AF65-F5344CB8AC3E}">
        <p14:creationId val="4288005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45" grpId="0"/>
      <p:bldP spid="6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0A987912-F94D-3550-1458-994E68B7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F25E0-BE94-4CFB-8B1F-D2A11B6A97F7}" type="slidenum">
              <a:rPr lang="hu-HU" altLang="hu-HU" smtClean="0"/>
              <a:pPr>
                <a:defRPr/>
              </a:pPr>
              <a:t>51</a:t>
            </a:fld>
            <a:endParaRPr lang="hu-HU" alt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D7DDD65-9781-1C1D-AE24-CB1EB956F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442" y="425049"/>
            <a:ext cx="27506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 err="1"/>
              <a:t>Income </a:t>
            </a:r>
            <a:r>
              <a:rPr lang="hu-HU" altLang="hu-HU" sz="1600" err="1"/>
              <a:t>side recording</a:t>
            </a:r>
            <a:endParaRPr lang="hu-HU" altLang="hu-HU" sz="160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1DF65DE-C733-8019-4C42-8F8A01556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09" y="44624"/>
            <a:ext cx="32287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B050"/>
                </a:solidFill>
              </a:rPr>
              <a:t>4.3.2 National accounting: </a:t>
            </a:r>
            <a:r>
              <a:rPr lang="hu-HU" altLang="hu-HU" sz="1600"/>
              <a:t>a mule</a:t>
            </a:r>
            <a:endParaRPr lang="hu-HU" altLang="hu-HU" sz="160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706D777-C48A-3238-7DD2-FAA5C7CA507A}"/>
              </a:ext>
            </a:extLst>
          </p:cNvPr>
          <p:cNvSpPr txBox="1"/>
          <p:nvPr/>
        </p:nvSpPr>
        <p:spPr>
          <a:xfrm>
            <a:off x="6416597" y="451093"/>
            <a:ext cx="5304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sz="1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</a:t>
            </a:r>
            <a:r>
              <a:rPr lang="hu-HU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 (use-ressource balance)</a:t>
            </a:r>
            <a:r>
              <a:rPr lang="hu-HU">
                <a:latin typeface="Times New Roman" panose="02020603050405020304" pitchFamily="18" charset="0"/>
                <a:ea typeface="Times New Roman" panose="02020603050405020304" pitchFamily="18" charset="0"/>
              </a:rPr>
              <a:t> recording </a:t>
            </a:r>
            <a:endParaRPr lang="hu-HU"/>
          </a:p>
        </p:txBody>
      </p:sp>
      <p:sp>
        <p:nvSpPr>
          <p:cNvPr id="6" name="Szövegdoboz 8">
            <a:extLst>
              <a:ext uri="{FF2B5EF4-FFF2-40B4-BE49-F238E27FC236}">
                <a16:creationId xmlns:a16="http://schemas.microsoft.com/office/drawing/2014/main" id="{E64D2F05-E89B-8882-4E3F-8820EF9A8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0506" y="132191"/>
            <a:ext cx="4063356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 b="1"/>
              <a:t>NOTIONS DEFINED IN VALUE THEORY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25F64F2-ECDF-3E5B-ADF2-408D13D9335E}"/>
              </a:ext>
            </a:extLst>
          </p:cNvPr>
          <p:cNvSpPr txBox="1"/>
          <p:nvPr/>
        </p:nvSpPr>
        <p:spPr>
          <a:xfrm>
            <a:off x="8501245" y="1691516"/>
            <a:ext cx="1413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/>
              <a:t>P= CI+C+I</a:t>
            </a:r>
            <a:endParaRPr lang="hu-HU" altLang="hu-HU" sz="14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6A5ADC9-6225-EF94-441B-BB19A6C877A6}"/>
              </a:ext>
            </a:extLst>
          </p:cNvPr>
          <p:cNvSpPr txBox="1"/>
          <p:nvPr/>
        </p:nvSpPr>
        <p:spPr>
          <a:xfrm>
            <a:off x="7166552" y="2134597"/>
            <a:ext cx="4755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b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hu-HU">
                <a:latin typeface="Times New Roman" panose="02020603050405020304" pitchFamily="18" charset="0"/>
              </a:rPr>
              <a:t>: purchase of capital, </a:t>
            </a:r>
            <a:r>
              <a:rPr lang="hu-HU" err="1">
                <a:solidFill>
                  <a:srgbClr val="0000FF"/>
                </a:solidFill>
                <a:latin typeface="Times New Roman" panose="02020603050405020304" pitchFamily="18" charset="0"/>
              </a:rPr>
              <a:t>capital</a:t>
            </a:r>
            <a:r>
              <a:rPr lang="hu-HU">
                <a:latin typeface="Times New Roman" panose="02020603050405020304" pitchFamily="18" charset="0"/>
              </a:rPr>
              <a:t> …</a:t>
            </a:r>
          </a:p>
          <a:p>
            <a:r>
              <a:rPr lang="hu-HU" b="1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hu-HU">
                <a:latin typeface="Times New Roman" panose="02020603050405020304" pitchFamily="18" charset="0"/>
              </a:rPr>
              <a:t>: outptu/production (market/non market)</a:t>
            </a:r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500D985-F04E-84A0-A557-D480A368FBD3}"/>
              </a:ext>
            </a:extLst>
          </p:cNvPr>
          <p:cNvSpPr txBox="1"/>
          <p:nvPr/>
        </p:nvSpPr>
        <p:spPr>
          <a:xfrm>
            <a:off x="8224688" y="3059668"/>
            <a:ext cx="2047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rgbClr val="0000FF"/>
                </a:solidFill>
              </a:rPr>
              <a:t>GDP</a:t>
            </a:r>
            <a:r>
              <a:rPr lang="hu-HU" altLang="hu-HU" sz="1800" b="1"/>
              <a:t>=P-CI=C+I</a:t>
            </a:r>
            <a:endParaRPr lang="hu-HU" altLang="hu-HU" sz="140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407C2D5-1FBC-59D1-0D10-9F4D98F8CDCF}"/>
              </a:ext>
            </a:extLst>
          </p:cNvPr>
          <p:cNvSpPr txBox="1"/>
          <p:nvPr/>
        </p:nvSpPr>
        <p:spPr>
          <a:xfrm>
            <a:off x="6600056" y="3430741"/>
            <a:ext cx="5591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800" b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GDP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hu-HU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he value of the surplus </a:t>
            </a:r>
            <a:r>
              <a:rPr lang="hu-HU">
                <a:latin typeface="Times New Roman" panose="02020603050405020304" pitchFamily="18" charset="0"/>
                <a:ea typeface="Times New Roman" panose="02020603050405020304" pitchFamily="18" charset="0"/>
              </a:rPr>
              <a:t>(products) 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produced by the residents of a country at market prices during the year 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 total value added at market price</a:t>
            </a:r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4665C94-4DDC-2F10-59C1-EC06C86A5522}"/>
              </a:ext>
            </a:extLst>
          </p:cNvPr>
          <p:cNvSpPr txBox="1"/>
          <p:nvPr/>
        </p:nvSpPr>
        <p:spPr>
          <a:xfrm>
            <a:off x="102968" y="6012577"/>
            <a:ext cx="11612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600" b="1">
                <a:latin typeface="Times New Roman" panose="02020603050405020304" pitchFamily="18" charset="0"/>
              </a:rPr>
              <a:t>I</a:t>
            </a:r>
            <a:r>
              <a:rPr lang="hu-HU" sz="1600">
                <a:latin typeface="Times New Roman" panose="02020603050405020304" pitchFamily="18" charset="0"/>
              </a:rPr>
              <a:t>: … / expenditure in period t on which the chrematistic agent wants to realize the excess earning only in subsequent periods</a:t>
            </a:r>
            <a:endParaRPr lang="hu-HU" sz="160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CA714C5-9C4A-D451-9B49-0CE5F7E15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68" y="1268760"/>
            <a:ext cx="4968553" cy="2376264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b="1"/>
              <a:t>Flow type accounts</a:t>
            </a:r>
            <a:endParaRPr lang="hu-HU" altLang="hu-HU" sz="1400" b="1"/>
          </a:p>
          <a:p>
            <a:pPr algn="ctr" eaLnBrk="1" hangingPunct="1">
              <a:defRPr/>
            </a:pPr>
            <a:r>
              <a:rPr lang="en-US" altLang="hu-HU" sz="1400">
                <a:cs typeface="Times New Roman" panose="02020603050405020304" pitchFamily="18" charset="0"/>
              </a:rPr>
              <a:t>Records changes in wealth resulting from </a:t>
            </a:r>
          </a:p>
          <a:p>
            <a:pPr algn="ctr" eaLnBrk="1" hangingPunct="1">
              <a:defRPr/>
            </a:pPr>
            <a:r>
              <a:rPr lang="en-US" altLang="hu-HU" sz="1400">
                <a:cs typeface="Times New Roman" panose="02020603050405020304" pitchFamily="18" charset="0"/>
              </a:rPr>
              <a:t>the activity of the agent in monetary terms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hu-HU" altLang="hu-HU" sz="1400" err="1">
                <a:cs typeface="Times New Roman" panose="02020603050405020304" pitchFamily="18" charset="0"/>
              </a:rPr>
              <a:t>decreases                                                  increases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algn="r" eaLnBrk="1" hangingPunct="1">
              <a:defRPr/>
            </a:pPr>
            <a:endParaRPr lang="hu-HU" altLang="hu-HU" sz="1400" b="1">
              <a:cs typeface="Times New Roman" panose="02020603050405020304" pitchFamily="18" charset="0"/>
            </a:endParaRPr>
          </a:p>
          <a:p>
            <a:pPr algn="r" eaLnBrk="1" hangingPunct="1">
              <a:defRPr/>
            </a:pPr>
            <a:r>
              <a:rPr lang="hu-HU" altLang="hu-HU" sz="1400" b="1">
                <a:cs typeface="Times New Roman" panose="02020603050405020304" pitchFamily="18" charset="0"/>
              </a:rPr>
              <a:t>TOTAL INCOME</a:t>
            </a:r>
          </a:p>
          <a:p>
            <a:pPr algn="r" eaLnBrk="1" hangingPunct="1">
              <a:defRPr/>
            </a:pPr>
            <a:r>
              <a:rPr lang="hu-HU" altLang="hu-HU" sz="1400" b="1">
                <a:cs typeface="Times New Roman" panose="02020603050405020304" pitchFamily="18" charset="0"/>
              </a:rPr>
              <a:t>= TOTAL PRODUCT</a:t>
            </a:r>
          </a:p>
          <a:p>
            <a:pPr eaLnBrk="1" hangingPunct="1">
              <a:defRPr/>
            </a:pPr>
            <a:endParaRPr lang="hu-HU" altLang="hu-HU" sz="1400"/>
          </a:p>
          <a:p>
            <a:pPr eaLnBrk="1" hangingPunct="1">
              <a:defRPr/>
            </a:pPr>
            <a:endParaRPr lang="hu-HU" altLang="hu-HU" sz="1400"/>
          </a:p>
          <a:p>
            <a:pPr eaLnBrk="1" hangingPunct="1">
              <a:defRPr/>
            </a:pPr>
            <a:endParaRPr lang="hu-HU" altLang="hu-HU" sz="1400"/>
          </a:p>
          <a:p>
            <a:pPr eaLnBrk="1" hangingPunct="1">
              <a:defRPr/>
            </a:pPr>
            <a:r>
              <a:rPr lang="hu-HU" altLang="hu-HU" sz="1400" err="1"/>
              <a:t>balance:</a:t>
            </a:r>
            <a:r>
              <a:rPr lang="hu-HU" altLang="hu-HU" b="1"/>
              <a:t> </a:t>
            </a:r>
            <a:r>
              <a:rPr lang="el-GR" b="1" i="1"/>
              <a:t>Δ</a:t>
            </a:r>
            <a:r>
              <a:rPr lang="hu-HU" b="1" i="1"/>
              <a:t>EG=S</a:t>
            </a:r>
            <a:r>
              <a:rPr lang="hu-HU" altLang="hu-HU" sz="1400" i="1"/>
              <a:t> saving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6E764847-E2C7-72DD-8C44-935253EE2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97" y="3983578"/>
            <a:ext cx="5049412" cy="1944216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r>
              <a:rPr lang="hu-HU" altLang="hu-HU" sz="1400" b="1"/>
              <a:t>STOCK ACCOUNTS</a:t>
            </a:r>
          </a:p>
          <a:p>
            <a:pPr algn="ctr"/>
            <a:r>
              <a:rPr lang="en-US" altLang="hu-HU" sz="1400"/>
              <a:t>Records the variation in the form of wealth </a:t>
            </a:r>
            <a:endParaRPr lang="hu-HU" altLang="hu-HU" sz="1400"/>
          </a:p>
          <a:p>
            <a:pPr algn="ctr"/>
            <a:r>
              <a:rPr lang="en-US" altLang="hu-HU" sz="1400"/>
              <a:t>already acquired</a:t>
            </a:r>
            <a:r>
              <a:rPr lang="hu-HU" altLang="hu-HU" sz="1400"/>
              <a:t> in monetary terms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l-GR" sz="1400"/>
              <a:t>Δ</a:t>
            </a:r>
            <a:r>
              <a:rPr lang="hu-HU" sz="1400" err="1"/>
              <a:t>EAssets                                                                </a:t>
            </a:r>
            <a:r>
              <a:rPr lang="el-GR" sz="1400"/>
              <a:t>Δ</a:t>
            </a:r>
            <a:r>
              <a:rPr lang="hu-HU" sz="1400" err="1"/>
              <a:t>Liabilities</a:t>
            </a:r>
            <a:endParaRPr lang="hu-HU" altLang="hu-HU" sz="1400"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hu-HU" altLang="hu-HU" b="1"/>
          </a:p>
          <a:p>
            <a:pPr eaLnBrk="1" hangingPunct="1">
              <a:defRPr/>
            </a:pPr>
            <a:r>
              <a:rPr lang="hu-HU" altLang="hu-HU" i="1"/>
              <a:t> </a:t>
            </a:r>
          </a:p>
          <a:p>
            <a:pPr eaLnBrk="1" hangingPunct="1">
              <a:defRPr/>
            </a:pPr>
            <a:r>
              <a:rPr lang="hu-HU" altLang="hu-HU" err="1"/>
              <a:t>balance:</a:t>
            </a:r>
            <a:r>
              <a:rPr lang="hu-HU" altLang="hu-HU" b="1"/>
              <a:t> 0 </a:t>
            </a:r>
            <a:r>
              <a:rPr lang="hu-HU" altLang="hu-HU" sz="1600" i="1"/>
              <a:t>(net lending/borrowing)</a:t>
            </a:r>
          </a:p>
        </p:txBody>
      </p:sp>
      <p:sp>
        <p:nvSpPr>
          <p:cNvPr id="16" name="Szövegdoboz 3">
            <a:extLst>
              <a:ext uri="{FF2B5EF4-FFF2-40B4-BE49-F238E27FC236}">
                <a16:creationId xmlns:a16="http://schemas.microsoft.com/office/drawing/2014/main" id="{1DC590BB-A4DB-DC0A-0A87-F65141848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881" y="930206"/>
            <a:ext cx="18934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Society as a whole</a:t>
            </a:r>
            <a:endParaRPr lang="hu-HU" altLang="hu-HU" sz="1600"/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66B0B594-80A1-3A47-3E20-201B1602A4CA}"/>
              </a:ext>
            </a:extLst>
          </p:cNvPr>
          <p:cNvCxnSpPr/>
          <p:nvPr/>
        </p:nvCxnSpPr>
        <p:spPr>
          <a:xfrm flipH="1">
            <a:off x="2495600" y="2420888"/>
            <a:ext cx="0" cy="100811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896799EF-361F-6B7B-80D1-83C369D027B3}"/>
              </a:ext>
            </a:extLst>
          </p:cNvPr>
          <p:cNvCxnSpPr/>
          <p:nvPr/>
        </p:nvCxnSpPr>
        <p:spPr>
          <a:xfrm>
            <a:off x="479376" y="2276872"/>
            <a:ext cx="403244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zövegdoboz 13">
            <a:extLst>
              <a:ext uri="{FF2B5EF4-FFF2-40B4-BE49-F238E27FC236}">
                <a16:creationId xmlns:a16="http://schemas.microsoft.com/office/drawing/2014/main" id="{49770F27-7A12-0530-1BB1-5BA37EBB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038" y="227687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/>
              <a:t>CI</a:t>
            </a:r>
            <a:endParaRPr lang="hu-HU" altLang="hu-HU" sz="180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B692A033-2887-915F-3B36-6B1505267700}"/>
              </a:ext>
            </a:extLst>
          </p:cNvPr>
          <p:cNvSpPr txBox="1"/>
          <p:nvPr/>
        </p:nvSpPr>
        <p:spPr>
          <a:xfrm>
            <a:off x="116919" y="2555612"/>
            <a:ext cx="2284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err="1"/>
              <a:t>balance:</a:t>
            </a:r>
            <a:r>
              <a:rPr lang="hu-HU" altLang="hu-HU" b="1"/>
              <a:t> </a:t>
            </a:r>
            <a:r>
              <a:rPr lang="hu-HU" altLang="hu-HU" sz="1800" b="1" i="1"/>
              <a:t>GDP=C+I</a:t>
            </a:r>
            <a:endParaRPr lang="hu-HU" altLang="hu-HU" sz="1400" i="1"/>
          </a:p>
        </p:txBody>
      </p:sp>
      <p:sp>
        <p:nvSpPr>
          <p:cNvPr id="27" name="Szövegdoboz 13">
            <a:extLst>
              <a:ext uri="{FF2B5EF4-FFF2-40B4-BE49-F238E27FC236}">
                <a16:creationId xmlns:a16="http://schemas.microsoft.com/office/drawing/2014/main" id="{48C1B715-514E-4727-8E7A-897292C8E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930" y="2852936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/>
              <a:t>C</a:t>
            </a:r>
            <a:endParaRPr lang="hu-HU" altLang="hu-HU" sz="1800"/>
          </a:p>
        </p:txBody>
      </p:sp>
      <p:cxnSp>
        <p:nvCxnSpPr>
          <p:cNvPr id="28" name="Egyenes összekötő 27">
            <a:extLst>
              <a:ext uri="{FF2B5EF4-FFF2-40B4-BE49-F238E27FC236}">
                <a16:creationId xmlns:a16="http://schemas.microsoft.com/office/drawing/2014/main" id="{3E65DC15-9719-391A-73E1-0150C44A2EE5}"/>
              </a:ext>
            </a:extLst>
          </p:cNvPr>
          <p:cNvCxnSpPr/>
          <p:nvPr/>
        </p:nvCxnSpPr>
        <p:spPr>
          <a:xfrm flipH="1">
            <a:off x="2432442" y="5157192"/>
            <a:ext cx="0" cy="44678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3DFD96C9-00C3-82C5-A84F-DD136C144D3C}"/>
              </a:ext>
            </a:extLst>
          </p:cNvPr>
          <p:cNvCxnSpPr/>
          <p:nvPr/>
        </p:nvCxnSpPr>
        <p:spPr>
          <a:xfrm>
            <a:off x="407368" y="5013176"/>
            <a:ext cx="403244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5F838F04-5E99-95EF-C76F-D3BEE0019754}"/>
              </a:ext>
            </a:extLst>
          </p:cNvPr>
          <p:cNvSpPr txBox="1"/>
          <p:nvPr/>
        </p:nvSpPr>
        <p:spPr>
          <a:xfrm>
            <a:off x="1096609" y="5136165"/>
            <a:ext cx="875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l-GR" sz="1800" b="1"/>
              <a:t>Δ</a:t>
            </a:r>
            <a:r>
              <a:rPr lang="hu-HU" sz="1800" b="1"/>
              <a:t>VE=I</a:t>
            </a:r>
            <a:endParaRPr lang="hu-HU" b="1"/>
          </a:p>
        </p:txBody>
      </p: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310DDF24-1488-5835-D053-05E6F249FA3D}"/>
              </a:ext>
            </a:extLst>
          </p:cNvPr>
          <p:cNvSpPr txBox="1"/>
          <p:nvPr/>
        </p:nvSpPr>
        <p:spPr>
          <a:xfrm>
            <a:off x="2798018" y="5157192"/>
            <a:ext cx="43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800" b="1"/>
              <a:t>S</a:t>
            </a:r>
            <a:endParaRPr lang="hu-HU" b="1"/>
          </a:p>
        </p:txBody>
      </p:sp>
      <p:sp>
        <p:nvSpPr>
          <p:cNvPr id="39" name="Felirat: vonal kiemelősávval 38">
            <a:extLst>
              <a:ext uri="{FF2B5EF4-FFF2-40B4-BE49-F238E27FC236}">
                <a16:creationId xmlns:a16="http://schemas.microsoft.com/office/drawing/2014/main" id="{8E853E92-4B26-7566-7DD8-284CF7F62819}"/>
              </a:ext>
            </a:extLst>
          </p:cNvPr>
          <p:cNvSpPr/>
          <p:nvPr/>
        </p:nvSpPr>
        <p:spPr>
          <a:xfrm>
            <a:off x="5898438" y="4582911"/>
            <a:ext cx="5963882" cy="1171596"/>
          </a:xfrm>
          <a:prstGeom prst="accentCallout1">
            <a:avLst>
              <a:gd name="adj1" fmla="val 18750"/>
              <a:gd name="adj2" fmla="val -8333"/>
              <a:gd name="adj3" fmla="val -157507"/>
              <a:gd name="adj4" fmla="val -155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>
                <a:solidFill>
                  <a:schemeClr val="tx1"/>
                </a:solidFill>
                <a:latin typeface="Calibri" panose="020f0502020204030204" pitchFamily="34" charset="0"/>
              </a:rPr>
              <a:t>In total income there is no: </a:t>
            </a:r>
          </a:p>
          <a:p>
            <a:pPr marL="285750" indent="-285750">
              <a:spcBef>
                <a:spcPct val="0"/>
              </a:spcBef>
              <a:buFont typeface="Arial" pitchFamily="34" charset="0"/>
              <a:buChar char="•"/>
            </a:pPr>
            <a:r>
              <a:rPr lang="hu-HU" altLang="hu-HU" sz="1600">
                <a:solidFill>
                  <a:schemeClr val="tx1"/>
                </a:solidFill>
                <a:latin typeface="Calibri" panose="020f0502020204030204" pitchFamily="34" charset="0"/>
              </a:rPr>
              <a:t>WAGE</a:t>
            </a:r>
          </a:p>
          <a:p>
            <a:pPr marL="285750" indent="-285750">
              <a:spcBef>
                <a:spcPct val="0"/>
              </a:spcBef>
              <a:buFont typeface="Arial" pitchFamily="34" charset="0"/>
              <a:buChar char="•"/>
            </a:pPr>
            <a:r>
              <a:rPr lang="hu-HU" altLang="hu-HU" sz="1600">
                <a:solidFill>
                  <a:schemeClr val="tx1"/>
                </a:solidFill>
                <a:latin typeface="Calibri" panose="020f0502020204030204" pitchFamily="34" charset="0"/>
              </a:rPr>
              <a:t>INCOME from FINANCIAL OPERATIONS (ex. interest)</a:t>
            </a:r>
          </a:p>
          <a:p>
            <a:pPr marL="285750" indent="-285750">
              <a:spcBef>
                <a:spcPct val="0"/>
              </a:spcBef>
              <a:buFont typeface="Arial" pitchFamily="34" charset="0"/>
              <a:buChar char="•"/>
            </a:pPr>
            <a:r>
              <a:rPr lang="hu-HU" altLang="hu-HU" sz="1600">
                <a:solidFill>
                  <a:schemeClr val="tx1"/>
                </a:solidFill>
                <a:latin typeface="Calibri" panose="020f0502020204030204" pitchFamily="34" charset="0"/>
              </a:rPr>
              <a:t>TAX</a:t>
            </a:r>
          </a:p>
          <a:p>
            <a:pPr>
              <a:spcBef>
                <a:spcPct val="0"/>
              </a:spcBef>
            </a:pPr>
            <a:r>
              <a:rPr lang="hu-HU" altLang="hu-HU" sz="1600" err="1">
                <a:solidFill>
                  <a:schemeClr val="tx1"/>
                </a:solidFill>
                <a:latin typeface="Calibri" panose="020f0502020204030204" pitchFamily="34" charset="0"/>
              </a:rPr>
              <a:t>because…</a:t>
            </a: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8B5D2DF8-C790-0C90-D0F9-FE7F2F2F18C0}"/>
              </a:ext>
            </a:extLst>
          </p:cNvPr>
          <p:cNvCxnSpPr/>
          <p:nvPr/>
        </p:nvCxnSpPr>
        <p:spPr>
          <a:xfrm flipH="1">
            <a:off x="2032000" y="2306371"/>
            <a:ext cx="5088481" cy="29228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4D09CD77-0A06-DF70-4581-DEDA351A7201}"/>
              </a:ext>
            </a:extLst>
          </p:cNvPr>
          <p:cNvSpPr txBox="1"/>
          <p:nvPr/>
        </p:nvSpPr>
        <p:spPr>
          <a:xfrm>
            <a:off x="5807969" y="1041536"/>
            <a:ext cx="6384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branch</a:t>
            </a:r>
            <a:r>
              <a:rPr lang="hu-HU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group of homogeneous production units which produce the same product from the other products of the nomenclature.</a:t>
            </a:r>
            <a:endParaRPr lang="hu-HU"/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43948CA7-45DB-8A9B-13C3-4D7B517FBDAC}"/>
              </a:ext>
            </a:extLst>
          </p:cNvPr>
          <p:cNvCxnSpPr/>
          <p:nvPr/>
        </p:nvCxnSpPr>
        <p:spPr>
          <a:xfrm flipH="1">
            <a:off x="7166552" y="814559"/>
            <a:ext cx="253412" cy="5262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6FD8950D-5964-551F-4C18-A793082AFA80}"/>
              </a:ext>
            </a:extLst>
          </p:cNvPr>
          <p:cNvSpPr txBox="1"/>
          <p:nvPr/>
        </p:nvSpPr>
        <p:spPr>
          <a:xfrm>
            <a:off x="11182065" y="95850"/>
            <a:ext cx="800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b="1">
                <a:latin typeface="Times New Roman" panose="02020603050405020304" pitchFamily="18" charset="0"/>
              </a:rPr>
              <a:t>CI, C</a:t>
            </a:r>
          </a:p>
        </p:txBody>
      </p:sp>
    </p:spTree>
    <p:extLst>
      <p:ext uri="{BB962C8B-B14F-4D97-AF65-F5344CB8AC3E}">
        <p14:creationId val="2571116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06 -1.11111E-06 L -0.42591 0.16644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02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5" grpId="0"/>
      <p:bldP spid="8" grpId="0"/>
      <p:bldP spid="8" grpId="1"/>
      <p:bldP spid="9" grpId="0"/>
      <p:bldP spid="10" grpId="0"/>
      <p:bldP spid="11" grpId="0"/>
      <p:bldP spid="12" grpId="0"/>
      <p:bldP spid="13" grpId="1" animBg="1"/>
      <p:bldP spid="14" grpId="1" animBg="1"/>
      <p:bldP spid="16" grpId="0"/>
      <p:bldP spid="24" grpId="0"/>
      <p:bldP spid="34" grpId="0"/>
      <p:bldP spid="35" grpId="0"/>
      <p:bldP spid="39" grpId="0" animBg="1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4" name="Téglalap 33">
            <a:extLst>
              <a:ext uri="{FF2B5EF4-FFF2-40B4-BE49-F238E27FC236}">
                <a16:creationId xmlns:a16="http://schemas.microsoft.com/office/drawing/2014/main" id="{B3C0E168-38FD-2980-D429-094A9A6A2876}"/>
              </a:ext>
            </a:extLst>
          </p:cNvPr>
          <p:cNvSpPr/>
          <p:nvPr/>
        </p:nvSpPr>
        <p:spPr>
          <a:xfrm>
            <a:off x="7399264" y="4703032"/>
            <a:ext cx="291378" cy="338554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  <a:alpha val="4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31" name="Téglalap 30">
            <a:extLst>
              <a:ext uri="{FF2B5EF4-FFF2-40B4-BE49-F238E27FC236}">
                <a16:creationId xmlns:a16="http://schemas.microsoft.com/office/drawing/2014/main" id="{B30AD199-8E5B-A96A-F12B-D8F3BFD5D3AF}"/>
              </a:ext>
            </a:extLst>
          </p:cNvPr>
          <p:cNvSpPr/>
          <p:nvPr/>
        </p:nvSpPr>
        <p:spPr>
          <a:xfrm>
            <a:off x="11185783" y="2874422"/>
            <a:ext cx="291378" cy="338554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  <a:alpha val="4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F3D8EEC7-23A9-3FD7-3919-B9BEBF8D08CF}"/>
              </a:ext>
            </a:extLst>
          </p:cNvPr>
          <p:cNvSpPr/>
          <p:nvPr/>
        </p:nvSpPr>
        <p:spPr>
          <a:xfrm>
            <a:off x="7280727" y="1067767"/>
            <a:ext cx="402224" cy="44519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  <a:alpha val="4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hu-HU"/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56C4F247-0BCC-365E-E9A5-6E56F1E6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2544" y="6245225"/>
            <a:ext cx="589856" cy="476250"/>
          </a:xfrm>
        </p:spPr>
        <p:txBody>
          <a:bodyPr/>
          <a:lstStyle/>
          <a:p>
            <a:pPr>
              <a:defRPr/>
            </a:pPr>
            <a:fld id="{FDCF25E0-BE94-4CFB-8B1F-D2A11B6A97F7}" type="slidenum">
              <a:rPr lang="hu-HU" altLang="hu-HU" smtClean="0"/>
              <a:pPr>
                <a:defRPr/>
              </a:pPr>
              <a:t>52</a:t>
            </a:fld>
            <a:endParaRPr lang="hu-HU" alt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F1480EE-B9DC-9B92-77E1-1DAE4A3F65B6}"/>
              </a:ext>
            </a:extLst>
          </p:cNvPr>
          <p:cNvSpPr txBox="1"/>
          <p:nvPr/>
        </p:nvSpPr>
        <p:spPr>
          <a:xfrm>
            <a:off x="24003" y="66221"/>
            <a:ext cx="10297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sz="1800">
                <a:solidFill>
                  <a:srgbClr val="00B050"/>
                </a:solidFill>
              </a:rPr>
              <a:t>4.3.2.1. Economic theory independent application of the product side recording </a:t>
            </a:r>
            <a:r>
              <a:rPr lang="hu-HU" sz="18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the</a:t>
            </a:r>
            <a:endParaRPr lang="hu-HU" sz="180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u-HU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</a:t>
            </a:r>
            <a:r>
              <a:rPr lang="hu-HU" sz="180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8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LEONTIEF MODEL </a:t>
            </a:r>
            <a:r>
              <a:rPr lang="hu-HU" altLang="hu-HU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(Input – output model)</a:t>
            </a:r>
            <a:endParaRPr lang="hu-HU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3BD558-5E91-E262-AA24-A03932A1C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14" y="691372"/>
            <a:ext cx="2064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 b="1" err="1"/>
              <a:t>Income </a:t>
            </a:r>
            <a:r>
              <a:rPr lang="hu-HU" altLang="hu-HU" sz="1400" err="1"/>
              <a:t>side recording</a:t>
            </a:r>
            <a:endParaRPr lang="hu-HU" altLang="hu-HU" sz="13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681DF95-02BB-3116-634C-E61A2253A833}"/>
              </a:ext>
            </a:extLst>
          </p:cNvPr>
          <p:cNvSpPr txBox="1"/>
          <p:nvPr/>
        </p:nvSpPr>
        <p:spPr>
          <a:xfrm>
            <a:off x="4935722" y="683404"/>
            <a:ext cx="6776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hu-HU" sz="1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</a:t>
            </a:r>
            <a:r>
              <a:rPr lang="hu-HU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u-HU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side (use-ressource balance)</a:t>
            </a:r>
            <a:r>
              <a:rPr lang="hu-HU">
                <a:latin typeface="Times New Roman" panose="02020603050405020304" pitchFamily="18" charset="0"/>
                <a:ea typeface="Times New Roman" panose="02020603050405020304" pitchFamily="18" charset="0"/>
              </a:rPr>
              <a:t> recording </a:t>
            </a:r>
            <a:endParaRPr lang="hu-HU"/>
          </a:p>
        </p:txBody>
      </p:sp>
      <p:pic>
        <p:nvPicPr>
          <p:cNvPr id="11" name="Picture 2" descr="Wassily Leontief 1973.jpg">
            <a:extLst>
              <a:ext uri="{FF2B5EF4-FFF2-40B4-BE49-F238E27FC236}">
                <a16:creationId xmlns:a16="http://schemas.microsoft.com/office/drawing/2014/main" id="{E146AC07-C48A-BEE9-742E-F2CDA54E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919" y="1484784"/>
            <a:ext cx="936104" cy="124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zövegdoboz 2">
            <a:extLst>
              <a:ext uri="{FF2B5EF4-FFF2-40B4-BE49-F238E27FC236}">
                <a16:creationId xmlns:a16="http://schemas.microsoft.com/office/drawing/2014/main" id="{E698A9F4-011E-AD80-70BD-48CE8F7E5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01" y="1174168"/>
            <a:ext cx="1537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1400"/>
              <a:t>1973 Nobel price</a:t>
            </a:r>
            <a:endParaRPr lang="hu-HU" altLang="hu-HU" sz="1400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AB4C820C-8C43-01F3-E177-A7C6C963B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880" y="4872309"/>
            <a:ext cx="213552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hu-HU" altLang="hu-HU" sz="1600" b="1" err="1">
                <a:latin typeface="+mn-lt"/>
                <a:cs typeface="Times New Roman" panose="02020603050405020304" pitchFamily="18" charset="0"/>
              </a:rPr>
              <a:t>Practical questions:</a:t>
            </a:r>
            <a:endParaRPr lang="hu-HU" altLang="hu-HU" sz="1600">
              <a:latin typeface="+mn-lt"/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5FEF5276-6A53-8D6F-8A3B-7D00C72C0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880" y="5127157"/>
            <a:ext cx="10081120" cy="134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  <a:spcBef>
                <a:spcPct val="0"/>
              </a:spcBef>
              <a:buFont typeface="Symbol" panose="05050102010706020507" pitchFamily="18" charset="2"/>
              <a:buChar char=""/>
            </a:pP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If the output of a branch varies, what is the total change in output or imports it generates?</a:t>
            </a:r>
            <a:endParaRPr lang="hu-HU" altLang="hu-H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ct val="0"/>
              </a:spcBef>
              <a:buFont typeface="Symbol" panose="05050102010706020507" pitchFamily="18" charset="2"/>
              <a:buChar char=""/>
            </a:pP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If the price of one product changes, how will this affect the price of other products?</a:t>
            </a:r>
            <a:endParaRPr lang="hu-HU" altLang="hu-H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ct val="0"/>
              </a:spcBef>
              <a:buFont typeface="Symbol" panose="05050102010706020507" pitchFamily="18" charset="2"/>
              <a:buChar char=""/>
            </a:pPr>
            <a:r>
              <a:rPr lang="hu-HU" altLang="hu-HU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effective rate of protection</a:t>
            </a:r>
            <a:r>
              <a:rPr lang="hu-HU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hu-HU" sz="1800">
                <a:latin typeface="Times New Roman" panose="02020603050405020304" pitchFamily="18" charset="0"/>
                <a:cs typeface="Times New Roman" panose="02020603050405020304" pitchFamily="18" charset="0"/>
              </a:rPr>
              <a:t>If we impose tariffs on one product, how will that affect the competitiveness of other products?</a:t>
            </a:r>
            <a:endParaRPr lang="hu-HU" altLang="hu-H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78C86C9-9A84-82CB-EB1E-D8FB61ACD628}"/>
              </a:ext>
            </a:extLst>
          </p:cNvPr>
          <p:cNvSpPr txBox="1"/>
          <p:nvPr/>
        </p:nvSpPr>
        <p:spPr>
          <a:xfrm>
            <a:off x="6972459" y="1114556"/>
            <a:ext cx="1413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/>
              <a:t>P= CI+C+I</a:t>
            </a:r>
            <a:endParaRPr lang="hu-HU" altLang="hu-HU" sz="1400"/>
          </a:p>
        </p:txBody>
      </p:sp>
      <p:graphicFrame>
        <p:nvGraphicFramePr>
          <p:cNvPr id="17" name="Group 31">
            <a:extLst>
              <a:ext uri="{FF2B5EF4-FFF2-40B4-BE49-F238E27FC236}">
                <a16:creationId xmlns:a16="http://schemas.microsoft.com/office/drawing/2014/main" id="{328C99F7-1399-7569-935D-D3AD4FA72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val="1050174179"/>
              </p:ext>
            </p:extLst>
          </p:nvPr>
        </p:nvGraphicFramePr>
        <p:xfrm>
          <a:off x="3507446" y="1558753"/>
          <a:ext cx="7219447" cy="3041834"/>
        </p:xfrm>
        <a:graphic>
          <a:graphicData uri="http://schemas.openxmlformats.org/drawingml/2006/table">
            <a:tbl>
              <a:tblPr/>
              <a:tblGrid>
                <a:gridCol w="1314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859">
                <a:tc gridSpan="2">
                  <a:txBody>
                    <a:bodyPr vert="horz" wrap="square"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            </a:t>
                      </a: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hu-HU" altLang="hu-H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1422" marR="91422" marT="45708" marB="4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1.Branch Agriculture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CI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2.Branch Industry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CI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use (C+I)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83">
                <a:tc>
                  <a:txBody>
                    <a:bodyPr vert="horz" wrap="square"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1. Product agriculture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=p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90000"/>
                            <a:alpha val="4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90000"/>
                            <a:alpha val="4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vert="horz" wrap="square"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v</a:t>
                      </a:r>
                      <a:r>
                        <a:rPr kumimoji="0" lang="hu-HU" altLang="hu-HU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=p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(q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-r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-r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)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931">
                <a:tc>
                  <a:txBody>
                    <a:bodyPr vert="horz" wrap="square"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1.Product industry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=p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90000"/>
                            <a:alpha val="4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lumMod val="90000"/>
                            <a:alpha val="4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 vert="horz" wrap="square"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v</a:t>
                      </a:r>
                      <a:r>
                        <a:rPr kumimoji="0" lang="hu-HU" altLang="hu-HU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=p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(q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-r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-r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)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911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hu-HU" sz="1600" b="1" err="1"/>
                        <a:t>Value added</a:t>
                      </a:r>
                      <a:endParaRPr lang="hu-HU" sz="1600" b="1"/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hu-HU" sz="1600"/>
                        <a:t>VA (h)</a:t>
                      </a: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h</a:t>
                      </a:r>
                      <a:r>
                        <a:rPr kumimoji="0" lang="hu-HU" altLang="hu-HU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=(p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-p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11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-p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)q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h</a:t>
                      </a:r>
                      <a:r>
                        <a:rPr kumimoji="0" lang="hu-HU" altLang="hu-HU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=(p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-p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12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-p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)q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911">
                <a:tc>
                  <a:txBody>
                    <a:bodyPr vert="horz" wrap="square"/>
                    <a:lstStyle/>
                    <a:p>
                      <a:pPr algn="ctr"/>
                      <a:endParaRPr lang="hu-HU" sz="1600"/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hu-HU" sz="1600"/>
                        <a:t>P</a:t>
                      </a: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=p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=p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kumimoji="0" lang="hu-HU" altLang="hu-H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q</a:t>
                      </a:r>
                      <a:r>
                        <a:rPr kumimoji="0" lang="hu-HU" altLang="hu-HU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hu-HU" altLang="hu-H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1419" marR="91419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Szövegdoboz 10">
            <a:extLst>
              <a:ext uri="{FF2B5EF4-FFF2-40B4-BE49-F238E27FC236}">
                <a16:creationId xmlns:a16="http://schemas.microsoft.com/office/drawing/2014/main" id="{25AFCB23-ABC9-44A4-7B4B-7ADE985B9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4680" y="5378712"/>
            <a:ext cx="2199967" cy="5847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/>
              <a:t>Suppose production coefficients are </a:t>
            </a:r>
            <a:r>
              <a:rPr lang="hu-HU" altLang="hu-HU" sz="1600" b="1"/>
              <a:t>FIX</a:t>
            </a:r>
            <a:r>
              <a:rPr lang="hu-HU" altLang="hu-HU" sz="1600"/>
              <a:t>!</a:t>
            </a: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FEC4F77A-7AE5-CA7F-EF35-146DA0D9A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889" y="2810361"/>
            <a:ext cx="1210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q =R*q+v </a:t>
            </a:r>
          </a:p>
        </p:txBody>
      </p:sp>
      <p:sp>
        <p:nvSpPr>
          <p:cNvPr id="32" name="Szövegdoboz 12">
            <a:extLst>
              <a:ext uri="{FF2B5EF4-FFF2-40B4-BE49-F238E27FC236}">
                <a16:creationId xmlns:a16="http://schemas.microsoft.com/office/drawing/2014/main" id="{F822B742-8B9F-52C2-0A6D-B698C44AF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8" y="2681858"/>
            <a:ext cx="354837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P</a:t>
            </a:r>
            <a:r>
              <a:rPr lang="hu-HU" altLang="hu-HU" sz="1600" baseline="-25000"/>
              <a:t>1</a:t>
            </a:r>
            <a:r>
              <a:rPr lang="hu-HU" altLang="hu-HU" sz="1600"/>
              <a:t> value of total product 1. </a:t>
            </a:r>
            <a:endParaRPr lang="hu-HU" altLang="hu-HU" sz="1600" baseline="-25000"/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/>
              <a:t>r</a:t>
            </a:r>
            <a:r>
              <a:rPr lang="hu-HU" altLang="hu-HU" sz="1600" b="1" baseline="-25000"/>
              <a:t>21</a:t>
            </a:r>
            <a:r>
              <a:rPr lang="hu-HU" altLang="hu-HU" sz="1600"/>
              <a:t>production coefficient: the use in product 2. of the 1. branch</a:t>
            </a:r>
            <a:endParaRPr lang="hu-HU" altLang="hu-HU" sz="1600"/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q</a:t>
            </a:r>
            <a:r>
              <a:rPr lang="hu-HU" altLang="hu-HU" sz="1600" baseline="-25000"/>
              <a:t>1</a:t>
            </a:r>
            <a:r>
              <a:rPr lang="hu-HU" altLang="hu-HU" sz="1600"/>
              <a:t> physical quantity of the 1. product</a:t>
            </a:r>
            <a:endParaRPr lang="hu-HU" altLang="hu-HU" sz="1600"/>
          </a:p>
          <a:p>
            <a:pPr>
              <a:spcBef>
                <a:spcPct val="0"/>
              </a:spcBef>
              <a:buNone/>
            </a:pPr>
            <a:r>
              <a:rPr lang="hu-HU" altLang="hu-HU" sz="1600"/>
              <a:t>p</a:t>
            </a:r>
            <a:r>
              <a:rPr lang="hu-HU" altLang="hu-HU" sz="1600" baseline="-25000"/>
              <a:t>1</a:t>
            </a:r>
            <a:r>
              <a:rPr lang="hu-HU" altLang="hu-HU" sz="1600"/>
              <a:t> price of 1. product</a:t>
            </a:r>
            <a:endParaRPr lang="hu-HU" altLang="hu-HU" sz="1600"/>
          </a:p>
          <a:p>
            <a:pPr>
              <a:spcBef>
                <a:spcPct val="0"/>
              </a:spcBef>
              <a:buNone/>
            </a:pPr>
            <a:r>
              <a:rPr lang="hu-HU" altLang="hu-HU" sz="1600"/>
              <a:t>R matrix of production coefficients</a:t>
            </a:r>
            <a:endParaRPr lang="hu-HU" altLang="hu-HU" sz="1600"/>
          </a:p>
          <a:p>
            <a:pPr>
              <a:spcBef>
                <a:spcPct val="0"/>
              </a:spcBef>
              <a:buNone/>
            </a:pPr>
            <a:r>
              <a:rPr lang="hu-HU" altLang="hu-HU" sz="1600"/>
              <a:t>p price vector, q, v, h vectors</a:t>
            </a:r>
            <a:endParaRPr lang="hu-HU" altLang="hu-HU" sz="1600"/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3D5BD6CD-9712-52AC-914B-172F0B328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2574" y="4644103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/>
              <a:t>p =p*R+h 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9E4620BA-392C-0C6D-956F-01E3EE3AEDF2}"/>
              </a:ext>
            </a:extLst>
          </p:cNvPr>
          <p:cNvSpPr/>
          <p:nvPr/>
        </p:nvSpPr>
        <p:spPr>
          <a:xfrm>
            <a:off x="54429" y="783771"/>
            <a:ext cx="3799114" cy="544286"/>
          </a:xfrm>
          <a:custGeom>
            <a:gdLst>
              <a:gd name="connsiteX0" fmla="*/ 3799114 w 3799114"/>
              <a:gd name="connsiteY0" fmla="*/ 0 h 544286"/>
              <a:gd name="connsiteX1" fmla="*/ 3777342 w 3799114"/>
              <a:gd name="connsiteY1" fmla="*/ 54429 h 544286"/>
              <a:gd name="connsiteX2" fmla="*/ 3744685 w 3799114"/>
              <a:gd name="connsiteY2" fmla="*/ 152400 h 544286"/>
              <a:gd name="connsiteX3" fmla="*/ 3722914 w 3799114"/>
              <a:gd name="connsiteY3" fmla="*/ 174172 h 544286"/>
              <a:gd name="connsiteX4" fmla="*/ 3690257 w 3799114"/>
              <a:gd name="connsiteY4" fmla="*/ 217715 h 544286"/>
              <a:gd name="connsiteX5" fmla="*/ 3668485 w 3799114"/>
              <a:gd name="connsiteY5" fmla="*/ 250372 h 544286"/>
              <a:gd name="connsiteX6" fmla="*/ 3614057 w 3799114"/>
              <a:gd name="connsiteY6" fmla="*/ 293915 h 544286"/>
              <a:gd name="connsiteX7" fmla="*/ 3526971 w 3799114"/>
              <a:gd name="connsiteY7" fmla="*/ 326572 h 544286"/>
              <a:gd name="connsiteX8" fmla="*/ 3167742 w 3799114"/>
              <a:gd name="connsiteY8" fmla="*/ 304800 h 544286"/>
              <a:gd name="connsiteX9" fmla="*/ 2873828 w 3799114"/>
              <a:gd name="connsiteY9" fmla="*/ 304800 h 544286"/>
              <a:gd name="connsiteX10" fmla="*/ 2732314 w 3799114"/>
              <a:gd name="connsiteY10" fmla="*/ 283029 h 544286"/>
              <a:gd name="connsiteX11" fmla="*/ 2590800 w 3799114"/>
              <a:gd name="connsiteY11" fmla="*/ 261258 h 544286"/>
              <a:gd name="connsiteX12" fmla="*/ 2329542 w 3799114"/>
              <a:gd name="connsiteY12" fmla="*/ 272143 h 544286"/>
              <a:gd name="connsiteX13" fmla="*/ 2166257 w 3799114"/>
              <a:gd name="connsiteY13" fmla="*/ 337458 h 544286"/>
              <a:gd name="connsiteX14" fmla="*/ 2013857 w 3799114"/>
              <a:gd name="connsiteY14" fmla="*/ 359229 h 544286"/>
              <a:gd name="connsiteX15" fmla="*/ 1480457 w 3799114"/>
              <a:gd name="connsiteY15" fmla="*/ 348343 h 544286"/>
              <a:gd name="connsiteX16" fmla="*/ 1219200 w 3799114"/>
              <a:gd name="connsiteY16" fmla="*/ 337458 h 544286"/>
              <a:gd name="connsiteX17" fmla="*/ 1153885 w 3799114"/>
              <a:gd name="connsiteY17" fmla="*/ 315686 h 544286"/>
              <a:gd name="connsiteX18" fmla="*/ 1055914 w 3799114"/>
              <a:gd name="connsiteY18" fmla="*/ 293915 h 544286"/>
              <a:gd name="connsiteX19" fmla="*/ 1001485 w 3799114"/>
              <a:gd name="connsiteY19" fmla="*/ 272143 h 544286"/>
              <a:gd name="connsiteX20" fmla="*/ 947057 w 3799114"/>
              <a:gd name="connsiteY20" fmla="*/ 283029 h 544286"/>
              <a:gd name="connsiteX21" fmla="*/ 816428 w 3799114"/>
              <a:gd name="connsiteY21" fmla="*/ 315686 h 544286"/>
              <a:gd name="connsiteX22" fmla="*/ 457200 w 3799114"/>
              <a:gd name="connsiteY22" fmla="*/ 326572 h 544286"/>
              <a:gd name="connsiteX23" fmla="*/ 381000 w 3799114"/>
              <a:gd name="connsiteY23" fmla="*/ 391886 h 544286"/>
              <a:gd name="connsiteX24" fmla="*/ 337457 w 3799114"/>
              <a:gd name="connsiteY24" fmla="*/ 446315 h 544286"/>
              <a:gd name="connsiteX25" fmla="*/ 315685 w 3799114"/>
              <a:gd name="connsiteY25" fmla="*/ 468086 h 544286"/>
              <a:gd name="connsiteX26" fmla="*/ 195942 w 3799114"/>
              <a:gd name="connsiteY26" fmla="*/ 478972 h 544286"/>
              <a:gd name="connsiteX27" fmla="*/ 119742 w 3799114"/>
              <a:gd name="connsiteY27" fmla="*/ 489858 h 544286"/>
              <a:gd name="connsiteX28" fmla="*/ 32657 w 3799114"/>
              <a:gd name="connsiteY28" fmla="*/ 500743 h 544286"/>
              <a:gd name="connsiteX29" fmla="*/ 0 w 3799114"/>
              <a:gd name="connsiteY29" fmla="*/ 544286 h 54428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799113" h="544286">
                <a:moveTo>
                  <a:pt x="3799114" y="0"/>
                </a:moveTo>
                <a:cubicBezTo>
                  <a:pt x="3791857" y="18143"/>
                  <a:pt x="3783521" y="35891"/>
                  <a:pt x="3777342" y="54429"/>
                </a:cubicBezTo>
                <a:cubicBezTo>
                  <a:pt x="3761769" y="101149"/>
                  <a:pt x="3771947" y="104691"/>
                  <a:pt x="3744685" y="152400"/>
                </a:cubicBezTo>
                <a:cubicBezTo>
                  <a:pt x="3739593" y="161311"/>
                  <a:pt x="3729484" y="166288"/>
                  <a:pt x="3722914" y="174172"/>
                </a:cubicBezTo>
                <a:cubicBezTo>
                  <a:pt x="3711299" y="188110"/>
                  <a:pt x="3700802" y="202952"/>
                  <a:pt x="3690257" y="217715"/>
                </a:cubicBezTo>
                <a:cubicBezTo>
                  <a:pt x="3682653" y="228361"/>
                  <a:pt x="3677736" y="241121"/>
                  <a:pt x="3668485" y="250372"/>
                </a:cubicBezTo>
                <a:cubicBezTo>
                  <a:pt x="3652056" y="266801"/>
                  <a:pt x="3633980" y="281961"/>
                  <a:pt x="3614057" y="293915"/>
                </a:cubicBezTo>
                <a:cubicBezTo>
                  <a:pt x="3597791" y="303675"/>
                  <a:pt x="3549500" y="319062"/>
                  <a:pt x="3526971" y="326572"/>
                </a:cubicBezTo>
                <a:cubicBezTo>
                  <a:pt x="3407228" y="319315"/>
                  <a:pt x="3287676" y="307407"/>
                  <a:pt x="3167742" y="304800"/>
                </a:cubicBezTo>
                <a:cubicBezTo>
                  <a:pt x="2593635" y="292319"/>
                  <a:pt x="3484437" y="348416"/>
                  <a:pt x="2873828" y="304800"/>
                </a:cubicBezTo>
                <a:lnTo>
                  <a:pt x="2732314" y="283029"/>
                </a:lnTo>
                <a:cubicBezTo>
                  <a:pt x="2594398" y="264222"/>
                  <a:pt x="2677636" y="282966"/>
                  <a:pt x="2590800" y="261258"/>
                </a:cubicBezTo>
                <a:cubicBezTo>
                  <a:pt x="2503714" y="264886"/>
                  <a:pt x="2415333" y="256745"/>
                  <a:pt x="2329542" y="272143"/>
                </a:cubicBezTo>
                <a:cubicBezTo>
                  <a:pt x="2271843" y="282499"/>
                  <a:pt x="2222767" y="321869"/>
                  <a:pt x="2166257" y="337458"/>
                </a:cubicBezTo>
                <a:cubicBezTo>
                  <a:pt x="2116789" y="351104"/>
                  <a:pt x="2064657" y="351972"/>
                  <a:pt x="2013857" y="359229"/>
                </a:cubicBezTo>
                <a:lnTo>
                  <a:pt x="1480457" y="348343"/>
                </a:lnTo>
                <a:cubicBezTo>
                  <a:pt x="1393328" y="345956"/>
                  <a:pt x="1305929" y="346131"/>
                  <a:pt x="1219200" y="337458"/>
                </a:cubicBezTo>
                <a:cubicBezTo>
                  <a:pt x="1196365" y="335174"/>
                  <a:pt x="1175866" y="322281"/>
                  <a:pt x="1153885" y="315686"/>
                </a:cubicBezTo>
                <a:cubicBezTo>
                  <a:pt x="1123134" y="306460"/>
                  <a:pt x="1086996" y="300131"/>
                  <a:pt x="1055914" y="293915"/>
                </a:cubicBezTo>
                <a:cubicBezTo>
                  <a:pt x="1037771" y="286658"/>
                  <a:pt x="1020929" y="274087"/>
                  <a:pt x="1001485" y="272143"/>
                </a:cubicBezTo>
                <a:cubicBezTo>
                  <a:pt x="983075" y="270302"/>
                  <a:pt x="965067" y="278791"/>
                  <a:pt x="947057" y="283029"/>
                </a:cubicBezTo>
                <a:cubicBezTo>
                  <a:pt x="903367" y="293309"/>
                  <a:pt x="861135" y="311712"/>
                  <a:pt x="816428" y="315686"/>
                </a:cubicBezTo>
                <a:cubicBezTo>
                  <a:pt x="697101" y="326293"/>
                  <a:pt x="576943" y="322943"/>
                  <a:pt x="457200" y="326572"/>
                </a:cubicBezTo>
                <a:cubicBezTo>
                  <a:pt x="404406" y="379366"/>
                  <a:pt x="430736" y="358729"/>
                  <a:pt x="381000" y="391886"/>
                </a:cubicBezTo>
                <a:cubicBezTo>
                  <a:pt x="363734" y="443684"/>
                  <a:pt x="382219" y="410506"/>
                  <a:pt x="337457" y="446315"/>
                </a:cubicBezTo>
                <a:cubicBezTo>
                  <a:pt x="329443" y="452726"/>
                  <a:pt x="325685" y="465778"/>
                  <a:pt x="315685" y="468086"/>
                </a:cubicBezTo>
                <a:cubicBezTo>
                  <a:pt x="276632" y="477098"/>
                  <a:pt x="235776" y="474546"/>
                  <a:pt x="195942" y="478972"/>
                </a:cubicBezTo>
                <a:cubicBezTo>
                  <a:pt x="170441" y="481806"/>
                  <a:pt x="145175" y="486467"/>
                  <a:pt x="119742" y="489858"/>
                </a:cubicBezTo>
                <a:lnTo>
                  <a:pt x="32657" y="500743"/>
                </a:lnTo>
                <a:cubicBezTo>
                  <a:pt x="8039" y="537670"/>
                  <a:pt x="20136" y="524148"/>
                  <a:pt x="0" y="5442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val="3139068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>
          <a:extLst>
            <a:ext uri="{FF2B5EF4-FFF2-40B4-BE49-F238E27FC236}">
              <a16:creationId xmlns:a16="http://schemas.microsoft.com/office/drawing/2014/main" id="{12D049EF-5C90-0C45-15CF-3647E02C2566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6627" name="Dia számának helye 1">
            <a:extLst>
              <a:ext uri="{FF2B5EF4-FFF2-40B4-BE49-F238E27FC236}">
                <a16:creationId xmlns:a16="http://schemas.microsoft.com/office/drawing/2014/main" id="{961C3A02-F008-F850-289D-BF6E3CCF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4163" y="6548438"/>
            <a:ext cx="441325" cy="3317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BDACA3-500B-4489-BE69-BA8BF4C5BFA0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hu-HU" altLang="hu-HU" sz="1400"/>
          </a:p>
        </p:txBody>
      </p:sp>
      <p:sp>
        <p:nvSpPr>
          <p:cNvPr id="26633" name="Oval 6">
            <a:extLst>
              <a:ext uri="{FF2B5EF4-FFF2-40B4-BE49-F238E27FC236}">
                <a16:creationId xmlns:a16="http://schemas.microsoft.com/office/drawing/2014/main" id="{644136D5-1E03-30F6-03BD-ABCE0DAD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54" y="613971"/>
            <a:ext cx="9020654" cy="539279"/>
          </a:xfrm>
          <a:prstGeom prst="ellipse">
            <a:avLst/>
          </a:prstGeom>
          <a:solidFill>
            <a:schemeClr val="folHlink">
              <a:alpha val="59999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u-HU" altLang="hu-HU" sz="180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D0C3D281-666F-F99F-E045-9340C778D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521" y="719982"/>
            <a:ext cx="49744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i="1"/>
              <a:t>+ claims – debts) expressed in monetary terms</a:t>
            </a:r>
            <a:endParaRPr lang="hu-HU" altLang="hu-HU" sz="1800" i="1"/>
          </a:p>
        </p:txBody>
      </p:sp>
      <p:sp>
        <p:nvSpPr>
          <p:cNvPr id="36" name="Téglalap 35">
            <a:extLst>
              <a:ext uri="{FF2B5EF4-FFF2-40B4-BE49-F238E27FC236}">
                <a16:creationId xmlns:a16="http://schemas.microsoft.com/office/drawing/2014/main" id="{2E58FF43-ABA4-60C5-EA2D-823E57054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689349"/>
            <a:ext cx="45640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i="1" err="1"/>
              <a:t>wealthy = (has many valuable possessions</a:t>
            </a:r>
            <a:endParaRPr lang="hu-HU" altLang="hu-HU" sz="180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78A0B148-E2B7-9AB8-256D-3DBC90725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33" y="92664"/>
            <a:ext cx="747144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2.1.2 Accounting approaches / monetary analysis</a:t>
            </a:r>
            <a:endParaRPr lang="hu-HU" altLang="hu-HU" sz="1800" b="1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9F4A9CF-4A4B-734E-E63A-03EF0B9D738E}"/>
              </a:ext>
            </a:extLst>
          </p:cNvPr>
          <p:cNvSpPr txBox="1"/>
          <p:nvPr/>
        </p:nvSpPr>
        <p:spPr>
          <a:xfrm>
            <a:off x="701766" y="1519624"/>
            <a:ext cx="1129889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000FF"/>
                </a:solidFill>
                <a:latin typeface="+mj-lt"/>
                <a:ea typeface="Times New Roman" panose="02020603050405020304" pitchFamily="18" charset="0"/>
              </a:rPr>
              <a:t>Individual wealth </a:t>
            </a:r>
            <a:r>
              <a:rPr lang="en-US" sz="1600" i="1"/>
              <a:t>at time t-1 is the maximum amount of money that this individual can expect to spend in period t, ceteris paribus, after fulfilling all his contractual obligations </a:t>
            </a:r>
            <a:r>
              <a:rPr lang="hu-HU" sz="1600" i="1" err="1"/>
              <a:t>relating to wealth </a:t>
            </a:r>
            <a:r>
              <a:rPr lang="en-US" sz="1600" i="1"/>
              <a:t>and without engaging in any activity that affects his wealth (i.e. this </a:t>
            </a:r>
            <a:r>
              <a:rPr lang="en-US" sz="1600" b="1" i="1"/>
              <a:t>capacity to spend money</a:t>
            </a:r>
            <a:r>
              <a:rPr lang="en-US" sz="1600" i="1"/>
              <a:t>)</a:t>
            </a:r>
            <a:r>
              <a:rPr lang="en-US" sz="1600"/>
              <a:t>.</a:t>
            </a:r>
            <a:endParaRPr lang="hu-HU" sz="1400">
              <a:latin typeface="+mj-lt"/>
            </a:endParaRPr>
          </a:p>
        </p:txBody>
      </p:sp>
      <p:sp>
        <p:nvSpPr>
          <p:cNvPr id="13" name="Nyíl: balra-jobbra mutató 12">
            <a:extLst>
              <a:ext uri="{FF2B5EF4-FFF2-40B4-BE49-F238E27FC236}">
                <a16:creationId xmlns:a16="http://schemas.microsoft.com/office/drawing/2014/main" id="{770E157B-60F4-5EE5-BB2D-A1A6A49D7074}"/>
              </a:ext>
            </a:extLst>
          </p:cNvPr>
          <p:cNvSpPr/>
          <p:nvPr/>
        </p:nvSpPr>
        <p:spPr>
          <a:xfrm>
            <a:off x="269717" y="1340768"/>
            <a:ext cx="432048" cy="15248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E18E9E5-56C5-B379-CAE3-7BC78A2257C2}"/>
              </a:ext>
            </a:extLst>
          </p:cNvPr>
          <p:cNvSpPr txBox="1"/>
          <p:nvPr/>
        </p:nvSpPr>
        <p:spPr>
          <a:xfrm>
            <a:off x="839416" y="2782669"/>
            <a:ext cx="110912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1600"/>
              <a:t>We call the same binding statement in </a:t>
            </a:r>
            <a:r>
              <a:rPr lang="hu-HU" sz="1600" err="1"/>
              <a:t>the </a:t>
            </a:r>
            <a:r>
              <a:rPr lang="en-US" sz="1600" i="1"/>
              <a:t>contractual obligations </a:t>
            </a:r>
            <a:r>
              <a:rPr lang="hu-HU" sz="1600" i="1" err="1"/>
              <a:t>relating to wealth </a:t>
            </a:r>
            <a:r>
              <a:rPr lang="en-US" sz="1600"/>
              <a:t>a </a:t>
            </a:r>
            <a:r>
              <a:rPr lang="en-US" sz="1600" b="1">
                <a:solidFill>
                  <a:srgbClr val="0000FF"/>
                </a:solidFill>
              </a:rPr>
              <a:t>financial asset</a:t>
            </a:r>
            <a:r>
              <a:rPr lang="en-US" sz="1600"/>
              <a:t> for the holder of the statement and a </a:t>
            </a:r>
            <a:r>
              <a:rPr lang="en-US" sz="1600" b="1">
                <a:solidFill>
                  <a:srgbClr val="0000FF"/>
                </a:solidFill>
              </a:rPr>
              <a:t>financial liability</a:t>
            </a:r>
            <a:r>
              <a:rPr lang="en-US" sz="1600"/>
              <a:t> for the issuer.</a:t>
            </a:r>
            <a:endParaRPr lang="hu-HU" sz="160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B5F920C7-EB74-9671-280F-F214C3E39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875" y="1084827"/>
            <a:ext cx="4586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b="1" i="1" err="1">
                <a:solidFill>
                  <a:srgbClr val="0000FF"/>
                </a:solidFill>
              </a:rPr>
              <a:t>Valuable</a:t>
            </a:r>
            <a:r>
              <a:rPr lang="hu-HU" altLang="hu-HU" sz="1600" b="1" i="1"/>
              <a:t> = </a:t>
            </a:r>
            <a:r>
              <a:rPr lang="hu-HU" altLang="hu-HU" sz="1600"/>
              <a:t>has positive price in terms of money</a:t>
            </a:r>
            <a:endParaRPr lang="hu-HU" altLang="hu-HU" sz="1600"/>
          </a:p>
        </p:txBody>
      </p:sp>
      <p:sp>
        <p:nvSpPr>
          <p:cNvPr id="25" name="Tekercs vízszintesen 42">
            <a:extLst>
              <a:ext uri="{FF2B5EF4-FFF2-40B4-BE49-F238E27FC236}">
                <a16:creationId xmlns:a16="http://schemas.microsoft.com/office/drawing/2014/main" id="{9FA7A1B7-535B-321A-76F6-B1D85DEF91AE}"/>
              </a:ext>
            </a:extLst>
          </p:cNvPr>
          <p:cNvSpPr/>
          <p:nvPr/>
        </p:nvSpPr>
        <p:spPr>
          <a:xfrm>
            <a:off x="4790304" y="3573884"/>
            <a:ext cx="3035300" cy="1511300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Binding statment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hu-HU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exchange of this paper I give an apple on the spot..</a:t>
            </a:r>
          </a:p>
          <a:p>
            <a:pPr>
              <a:defRPr/>
            </a:pPr>
            <a:r>
              <a:rPr lang="hu-HU" altLang="hu-HU" sz="1400" i="1">
                <a:solidFill>
                  <a:schemeClr val="tx1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		agent A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hu-HU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signiture</a:t>
            </a:r>
            <a:endParaRPr lang="hu-HU" sz="1400">
              <a:solidFill>
                <a:schemeClr val="tx1"/>
              </a:solidFill>
            </a:endParaRPr>
          </a:p>
        </p:txBody>
      </p:sp>
      <p:pic>
        <p:nvPicPr>
          <p:cNvPr id="27" name="Picture 63" descr="alma">
            <a:extLst>
              <a:ext uri="{FF2B5EF4-FFF2-40B4-BE49-F238E27FC236}">
                <a16:creationId xmlns:a16="http://schemas.microsoft.com/office/drawing/2014/main" id="{FD0DEF08-4976-75B7-2F6F-7D952E46B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6936" y="6014326"/>
            <a:ext cx="452507" cy="45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églalap 5">
            <a:extLst>
              <a:ext uri="{FF2B5EF4-FFF2-40B4-BE49-F238E27FC236}">
                <a16:creationId xmlns:a16="http://schemas.microsoft.com/office/drawing/2014/main" id="{0550509D-29A9-3E32-CF8B-2485E8B5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895" y="4530606"/>
            <a:ext cx="36754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err="1">
                <a:solidFill>
                  <a:srgbClr val="0000FF"/>
                </a:solidFill>
              </a:rPr>
              <a:t>Face value</a:t>
            </a:r>
            <a:r>
              <a:rPr lang="hu-HU" altLang="hu-HU" sz="1600"/>
              <a:t>: quantity specified in the binding statement</a:t>
            </a:r>
            <a:endParaRPr lang="hu-HU" altLang="hu-HU" sz="160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76C5672-623E-D43C-2260-822338055C9B}"/>
              </a:ext>
            </a:extLst>
          </p:cNvPr>
          <p:cNvSpPr txBox="1"/>
          <p:nvPr/>
        </p:nvSpPr>
        <p:spPr>
          <a:xfrm>
            <a:off x="853817" y="5465845"/>
            <a:ext cx="110912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1600"/>
              <a:t>All other possessions of an individual that are not financial assets (i.e. do not arise from a contractual relationship) are called </a:t>
            </a:r>
            <a:r>
              <a:rPr lang="en-US" sz="1600" b="1">
                <a:solidFill>
                  <a:srgbClr val="0000FF"/>
                </a:solidFill>
              </a:rPr>
              <a:t>real assets</a:t>
            </a:r>
            <a:r>
              <a:rPr lang="en-US" sz="1600"/>
              <a:t>.</a:t>
            </a:r>
            <a:endParaRPr lang="hu-HU" sz="1600"/>
          </a:p>
        </p:txBody>
      </p:sp>
    </p:spTree>
    <p:extLst>
      <p:ext uri="{BB962C8B-B14F-4D97-AF65-F5344CB8AC3E}">
        <p14:creationId val="208888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699" name="Dia számának helye 3">
            <a:extLst>
              <a:ext uri="{FF2B5EF4-FFF2-40B4-BE49-F238E27FC236}">
                <a16:creationId xmlns:a16="http://schemas.microsoft.com/office/drawing/2014/main" id="{C9F25070-AEDC-FB1C-ED0D-ECAEB2EC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588" y="6334125"/>
            <a:ext cx="588962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D286A9-5642-427F-A748-EEB774191A5F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hu-HU" altLang="hu-HU" sz="1400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EB858951-9D80-6619-3084-12956CD2D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1840" y="3176332"/>
            <a:ext cx="1243013" cy="18399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 err="1"/>
              <a:t>Valuable</a:t>
            </a: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 err="1"/>
              <a:t>Stocks of </a:t>
            </a:r>
          </a:p>
          <a:p>
            <a:pPr algn="ctr" eaLnBrk="1" hangingPunct="1">
              <a:defRPr/>
            </a:pPr>
            <a:r>
              <a:rPr lang="hu-HU" altLang="hu-HU" sz="1400" err="1"/>
              <a:t>the society</a:t>
            </a:r>
            <a:endParaRPr lang="hu-HU" altLang="hu-HU" sz="1400"/>
          </a:p>
          <a:p>
            <a:pPr algn="ctr" eaLnBrk="1" hangingPunct="1">
              <a:defRPr/>
            </a:pP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 b="1"/>
              <a:t>Real assets</a:t>
            </a:r>
            <a:endParaRPr lang="hu-HU" altLang="hu-HU" sz="1400" b="1"/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1BAC7C1C-DD55-2460-0825-43CB5AE95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152" y="1249363"/>
            <a:ext cx="1246187" cy="590550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Financial liability</a:t>
            </a:r>
            <a:endParaRPr lang="hu-HU" altLang="hu-HU" sz="1400"/>
          </a:p>
        </p:txBody>
      </p:sp>
      <p:sp>
        <p:nvSpPr>
          <p:cNvPr id="31" name="Szövegdoboz 20">
            <a:extLst>
              <a:ext uri="{FF2B5EF4-FFF2-40B4-BE49-F238E27FC236}">
                <a16:creationId xmlns:a16="http://schemas.microsoft.com/office/drawing/2014/main" id="{0324B593-74A0-00CD-FBF5-152C09D49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369" y="433614"/>
            <a:ext cx="1492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 err="1"/>
              <a:t>individual B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1823515A-D777-4F6B-B8DB-7112A0A7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7" y="1151845"/>
            <a:ext cx="1374775" cy="566737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Financial asset</a:t>
            </a:r>
            <a:endParaRPr lang="hu-HU" altLang="hu-HU" sz="1400"/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C9880828-0217-C69F-829A-3573ABE7C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07" y="1268413"/>
            <a:ext cx="1243012" cy="1246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/>
              <a:t>Real asset</a:t>
            </a:r>
            <a:endParaRPr lang="hu-HU" altLang="hu-HU" sz="1400"/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2B8A6193-CB1D-B735-081D-2297BCFEC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776" y="3812780"/>
            <a:ext cx="1244600" cy="115887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Individual </a:t>
            </a:r>
          </a:p>
          <a:p>
            <a:pPr algn="ctr" eaLnBrk="1" hangingPunct="1">
              <a:defRPr/>
            </a:pPr>
            <a:r>
              <a:rPr lang="hu-HU" altLang="hu-HU" sz="1400" err="1"/>
              <a:t>Wealth B</a:t>
            </a:r>
          </a:p>
        </p:txBody>
      </p:sp>
      <p:sp>
        <p:nvSpPr>
          <p:cNvPr id="40" name="Szövegdoboz 20">
            <a:extLst>
              <a:ext uri="{FF2B5EF4-FFF2-40B4-BE49-F238E27FC236}">
                <a16:creationId xmlns:a16="http://schemas.microsoft.com/office/drawing/2014/main" id="{30040F42-EB6A-61F7-775A-A11FD2284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045" y="568650"/>
            <a:ext cx="15396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 err="1"/>
              <a:t>individual A 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9493BE0B-15DA-40AC-9616-1F89ADCDF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076" y="3187305"/>
            <a:ext cx="1246187" cy="64928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Individual </a:t>
            </a:r>
          </a:p>
          <a:p>
            <a:pPr algn="ctr" eaLnBrk="1" hangingPunct="1">
              <a:defRPr/>
            </a:pPr>
            <a:r>
              <a:rPr lang="hu-HU" altLang="hu-HU" sz="1400" err="1"/>
              <a:t>Wealth A</a:t>
            </a:r>
          </a:p>
        </p:txBody>
      </p:sp>
      <p:sp>
        <p:nvSpPr>
          <p:cNvPr id="42" name="Téglalap 45">
            <a:extLst>
              <a:ext uri="{FF2B5EF4-FFF2-40B4-BE49-F238E27FC236}">
                <a16:creationId xmlns:a16="http://schemas.microsoft.com/office/drawing/2014/main" id="{B169740C-B698-BEB7-BE71-B3A437236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357" y="2784872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err="1"/>
              <a:t>Assets</a:t>
            </a:r>
            <a:endParaRPr lang="hu-HU" altLang="hu-HU" sz="1800"/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0D065884-19AF-6D2E-58FB-269CE5543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988" y="1745910"/>
            <a:ext cx="1384300" cy="560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/>
              <a:t>Real asset</a:t>
            </a:r>
            <a:endParaRPr lang="hu-HU" altLang="hu-HU" sz="1400"/>
          </a:p>
        </p:txBody>
      </p:sp>
      <p:sp>
        <p:nvSpPr>
          <p:cNvPr id="49" name="Téglalap 37">
            <a:extLst>
              <a:ext uri="{FF2B5EF4-FFF2-40B4-BE49-F238E27FC236}">
                <a16:creationId xmlns:a16="http://schemas.microsoft.com/office/drawing/2014/main" id="{8B61B7EB-8E95-433D-6888-7AFA1D749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395" y="2752329"/>
            <a:ext cx="1152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err="1"/>
              <a:t>Liabilities</a:t>
            </a:r>
            <a:endParaRPr lang="hu-HU" altLang="hu-HU" sz="1800"/>
          </a:p>
        </p:txBody>
      </p: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86705C00-1714-05C7-7E8E-FD3619CF58B3}"/>
              </a:ext>
            </a:extLst>
          </p:cNvPr>
          <p:cNvCxnSpPr/>
          <p:nvPr/>
        </p:nvCxnSpPr>
        <p:spPr>
          <a:xfrm>
            <a:off x="6159899" y="2586831"/>
            <a:ext cx="1587" cy="34115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7">
            <a:extLst>
              <a:ext uri="{FF2B5EF4-FFF2-40B4-BE49-F238E27FC236}">
                <a16:creationId xmlns:a16="http://schemas.microsoft.com/office/drawing/2014/main" id="{C7C112A3-F554-5E5C-76E5-24B8F5F0C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300" y="1855788"/>
            <a:ext cx="1246188" cy="649288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Individual </a:t>
            </a:r>
          </a:p>
          <a:p>
            <a:pPr algn="ctr" eaLnBrk="1" hangingPunct="1">
              <a:defRPr/>
            </a:pPr>
            <a:r>
              <a:rPr lang="hu-HU" altLang="hu-HU" sz="1400" err="1"/>
              <a:t>Wealth A</a:t>
            </a:r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id="{17A1B4BC-CAC5-E281-45FE-4669832CC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6" y="1167266"/>
            <a:ext cx="1244600" cy="115728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Individual </a:t>
            </a:r>
          </a:p>
          <a:p>
            <a:pPr algn="ctr" eaLnBrk="1" hangingPunct="1">
              <a:defRPr/>
            </a:pPr>
            <a:r>
              <a:rPr lang="hu-HU" altLang="hu-HU" sz="1400" err="1"/>
              <a:t>Wealth B</a:t>
            </a:r>
          </a:p>
        </p:txBody>
      </p:sp>
      <p:sp>
        <p:nvSpPr>
          <p:cNvPr id="56" name="Szövegdoboz 20">
            <a:extLst>
              <a:ext uri="{FF2B5EF4-FFF2-40B4-BE49-F238E27FC236}">
                <a16:creationId xmlns:a16="http://schemas.microsoft.com/office/drawing/2014/main" id="{3E84BC90-8BB1-36FB-A47B-2A7F95216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520" y="2439137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800" b="1"/>
              <a:t>Society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4C32D475-8F4E-FDC4-6AA0-1B40C370A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731" y="3176332"/>
            <a:ext cx="554038" cy="1787525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hu-HU" altLang="hu-HU" sz="1400" err="1"/>
              <a:t>So</a:t>
            </a: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/>
              <a:t>ci</a:t>
            </a:r>
          </a:p>
          <a:p>
            <a:pPr algn="ctr" eaLnBrk="1" hangingPunct="1">
              <a:defRPr/>
            </a:pPr>
            <a:r>
              <a:rPr lang="hu-HU" altLang="hu-HU" sz="1400" err="1"/>
              <a:t>al</a:t>
            </a:r>
            <a:endParaRPr lang="hu-HU" altLang="hu-HU" sz="1400"/>
          </a:p>
          <a:p>
            <a:pPr algn="ctr" eaLnBrk="1" hangingPunct="1">
              <a:defRPr/>
            </a:pP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/>
              <a:t> we</a:t>
            </a: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 err="1"/>
              <a:t>al</a:t>
            </a:r>
            <a:endParaRPr lang="hu-HU" altLang="hu-HU" sz="1400"/>
          </a:p>
          <a:p>
            <a:pPr algn="ctr" eaLnBrk="1" hangingPunct="1">
              <a:defRPr/>
            </a:pPr>
            <a:r>
              <a:rPr lang="hu-HU" altLang="hu-HU" sz="1400" err="1"/>
              <a:t>th</a:t>
            </a:r>
            <a:endParaRPr lang="hu-HU" altLang="hu-HU" sz="1400"/>
          </a:p>
        </p:txBody>
      </p:sp>
      <p:sp>
        <p:nvSpPr>
          <p:cNvPr id="58" name="Téglalap 57">
            <a:extLst>
              <a:ext uri="{FF2B5EF4-FFF2-40B4-BE49-F238E27FC236}">
                <a16:creationId xmlns:a16="http://schemas.microsoft.com/office/drawing/2014/main" id="{62179F9D-55CA-8E58-2E86-9245A0448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981" y="2587798"/>
            <a:ext cx="52181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00FF"/>
                </a:solidFill>
              </a:rPr>
              <a:t>Financial asset//liability</a:t>
            </a:r>
            <a:r>
              <a:rPr lang="hu-HU" altLang="hu-HU" sz="1600"/>
              <a:t> formally an asset/liability that is a liability/asset at the same time at another agent.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u="sng" err="1"/>
              <a:t>Two types:</a:t>
            </a:r>
            <a:r>
              <a:rPr lang="hu-HU" altLang="hu-HU" sz="1600"/>
              <a:t> </a:t>
            </a:r>
            <a:r>
              <a:rPr lang="hu-HU" altLang="hu-HU" sz="1600" err="1">
                <a:solidFill>
                  <a:srgbClr val="0000FF"/>
                </a:solidFill>
              </a:rPr>
              <a:t>claim/debt</a:t>
            </a:r>
            <a:r>
              <a:rPr lang="hu-HU" altLang="hu-HU" sz="1600"/>
              <a:t> (enforcable in terms of something other than itself) and non-claim/non-debt.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err="1">
                <a:solidFill>
                  <a:srgbClr val="0000FF"/>
                </a:solidFill>
              </a:rPr>
              <a:t>Pay (mainstream definition)</a:t>
            </a:r>
            <a:r>
              <a:rPr lang="hu-HU" altLang="hu-HU" sz="1600"/>
              <a:t>: honour a debt.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hu-HU" altLang="hu-HU" sz="1600">
                <a:solidFill>
                  <a:srgbClr val="0000FF"/>
                </a:solidFill>
              </a:rPr>
              <a:t>Real asset: </a:t>
            </a:r>
            <a:r>
              <a:rPr lang="hu-HU" altLang="hu-HU" sz="1600" err="1"/>
              <a:t>formally is an asset that is not a liability at the same time at another agent (≠ good)</a:t>
            </a:r>
          </a:p>
        </p:txBody>
      </p:sp>
      <p:sp>
        <p:nvSpPr>
          <p:cNvPr id="62" name="Dia számának helye 1">
            <a:extLst>
              <a:ext uri="{FF2B5EF4-FFF2-40B4-BE49-F238E27FC236}">
                <a16:creationId xmlns:a16="http://schemas.microsoft.com/office/drawing/2014/main" id="{E2B3CDB0-2499-0863-0066-D540A24E5A72}"/>
              </a:ext>
            </a:extLst>
          </p:cNvPr>
          <p:cNvSpPr txBox="1"/>
          <p:nvPr/>
        </p:nvSpPr>
        <p:spPr bwMode="auto">
          <a:xfrm>
            <a:off x="6315869" y="5343299"/>
            <a:ext cx="5537200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The two column register on the magnitude and structure of wealth (</a:t>
            </a:r>
            <a:r>
              <a:rPr lang="hu-HU" altLang="hu-HU" sz="1600" err="1">
                <a:solidFill>
                  <a:srgbClr val="0000FF"/>
                </a:solidFill>
              </a:rPr>
              <a:t>balance sheet</a:t>
            </a:r>
            <a:r>
              <a:rPr lang="hu-HU" altLang="hu-HU" sz="1600"/>
              <a:t>) or on the variation of these magnitudes expressed in a common unit of account is called </a:t>
            </a:r>
            <a:r>
              <a:rPr lang="hu-HU" altLang="hu-HU" sz="1600">
                <a:solidFill>
                  <a:srgbClr val="0000FF"/>
                </a:solidFill>
              </a:rPr>
              <a:t>account</a:t>
            </a:r>
            <a:r>
              <a:rPr lang="hu-HU" altLang="hu-HU" sz="1600"/>
              <a:t>.</a:t>
            </a:r>
          </a:p>
        </p:txBody>
      </p:sp>
      <p:pic>
        <p:nvPicPr>
          <p:cNvPr id="5" name="Picture 63" descr="alma">
            <a:extLst>
              <a:ext uri="{FF2B5EF4-FFF2-40B4-BE49-F238E27FC236}">
                <a16:creationId xmlns:a16="http://schemas.microsoft.com/office/drawing/2014/main" id="{3CAB1FD9-9472-9165-3988-146A1B83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92" y="1997710"/>
            <a:ext cx="359956" cy="36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ercs vízszintesen 42">
            <a:extLst>
              <a:ext uri="{FF2B5EF4-FFF2-40B4-BE49-F238E27FC236}">
                <a16:creationId xmlns:a16="http://schemas.microsoft.com/office/drawing/2014/main" id="{B1F5A253-1CC5-266C-7303-02A546E5C8DB}"/>
              </a:ext>
            </a:extLst>
          </p:cNvPr>
          <p:cNvSpPr/>
          <p:nvPr/>
        </p:nvSpPr>
        <p:spPr>
          <a:xfrm>
            <a:off x="2999656" y="803502"/>
            <a:ext cx="2630907" cy="1318873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hu-HU" altLang="hu-HU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hu-HU" altLang="hu-HU" sz="14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Binding statment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hu-HU" altLang="hu-H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exchange of this paper I give an apples on the spot..</a:t>
            </a:r>
          </a:p>
          <a:p>
            <a:pPr>
              <a:defRPr/>
            </a:pPr>
            <a:r>
              <a:rPr lang="hu-HU" altLang="hu-HU" sz="1400" i="1">
                <a:solidFill>
                  <a:schemeClr val="tx1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	            agent A</a:t>
            </a:r>
            <a:endParaRPr lang="hu-HU" altLang="hu-H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32">
            <a:extLst>
              <a:ext uri="{FF2B5EF4-FFF2-40B4-BE49-F238E27FC236}">
                <a16:creationId xmlns:a16="http://schemas.microsoft.com/office/drawing/2014/main" id="{8F6BAD54-89A9-0320-F900-7330AD56911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57604" y="5301208"/>
            <a:ext cx="5345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C00000"/>
                </a:solidFill>
              </a:rPr>
              <a:t>THUS INDIVIDUAL AND SOCIAL WEALTH IS OF DIFFERENT NATURE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600" err="1">
                <a:solidFill>
                  <a:srgbClr val="C00000"/>
                </a:solidFill>
              </a:rPr>
              <a:t>financial assets disappear during social aggregation</a:t>
            </a:r>
            <a:endParaRPr lang="hu-HU" altLang="hu-HU" sz="1600">
              <a:solidFill>
                <a:srgbClr val="C00000"/>
              </a:solidFill>
            </a:endParaRP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4DA74106-3452-E46C-6174-2CC03E377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33" y="116632"/>
            <a:ext cx="78699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hu-HU" altLang="hu-HU" sz="1800" b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2.1.2</a:t>
            </a:r>
            <a:endParaRPr lang="hu-HU" altLang="hu-HU" sz="1800" b="1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Téglalap 45">
            <a:extLst>
              <a:ext uri="{FF2B5EF4-FFF2-40B4-BE49-F238E27FC236}">
                <a16:creationId xmlns:a16="http://schemas.microsoft.com/office/drawing/2014/main" id="{EF9D8A5F-CFF4-0828-AF25-8ECC3A297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10" y="876162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err="1">
                <a:solidFill>
                  <a:srgbClr val="0000FF"/>
                </a:solidFill>
              </a:rPr>
              <a:t>Assets</a:t>
            </a:r>
            <a:endParaRPr lang="hu-HU" altLang="hu-HU" sz="1800"/>
          </a:p>
        </p:txBody>
      </p:sp>
      <p:sp>
        <p:nvSpPr>
          <p:cNvPr id="3" name="Téglalap 45">
            <a:extLst>
              <a:ext uri="{FF2B5EF4-FFF2-40B4-BE49-F238E27FC236}">
                <a16:creationId xmlns:a16="http://schemas.microsoft.com/office/drawing/2014/main" id="{65AB2D7A-80B3-3405-4555-74055DDEF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018" y="755968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err="1"/>
              <a:t>Assets</a:t>
            </a:r>
            <a:endParaRPr lang="hu-HU" altLang="hu-HU" sz="1800"/>
          </a:p>
        </p:txBody>
      </p:sp>
      <p:sp>
        <p:nvSpPr>
          <p:cNvPr id="4" name="Téglalap 37">
            <a:extLst>
              <a:ext uri="{FF2B5EF4-FFF2-40B4-BE49-F238E27FC236}">
                <a16:creationId xmlns:a16="http://schemas.microsoft.com/office/drawing/2014/main" id="{10E35131-4784-1810-EB0C-B6149A05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442" y="755968"/>
            <a:ext cx="1152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err="1"/>
              <a:t>Liabilities</a:t>
            </a:r>
            <a:endParaRPr lang="hu-HU" altLang="hu-HU" sz="1800"/>
          </a:p>
        </p:txBody>
      </p:sp>
      <p:sp>
        <p:nvSpPr>
          <p:cNvPr id="7" name="Téglalap 37">
            <a:extLst>
              <a:ext uri="{FF2B5EF4-FFF2-40B4-BE49-F238E27FC236}">
                <a16:creationId xmlns:a16="http://schemas.microsoft.com/office/drawing/2014/main" id="{4580AD8A-2188-A9BB-79E8-A8CC8AA35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252" y="842224"/>
            <a:ext cx="1152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 err="1">
                <a:solidFill>
                  <a:srgbClr val="0000FF"/>
                </a:solidFill>
              </a:rPr>
              <a:t>Liabilities</a:t>
            </a:r>
            <a:endParaRPr lang="hu-HU" altLang="hu-HU" sz="180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CC8BEAE-0ADF-8918-5C48-E21F42FC8F33}"/>
              </a:ext>
            </a:extLst>
          </p:cNvPr>
          <p:cNvSpPr txBox="1"/>
          <p:nvPr/>
        </p:nvSpPr>
        <p:spPr>
          <a:xfrm>
            <a:off x="8619644" y="705580"/>
            <a:ext cx="35390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hu-HU" altLang="hu-HU" sz="1600" err="1">
                <a:solidFill>
                  <a:srgbClr val="0000FF"/>
                </a:solidFill>
              </a:rPr>
              <a:t>Asset</a:t>
            </a:r>
            <a:r>
              <a:rPr lang="hu-HU" altLang="hu-HU" sz="1600"/>
              <a:t>: possession (owned valuable stocks), it corresponds to some capacity to spend money</a:t>
            </a:r>
            <a:endParaRPr lang="hu-HU" altLang="hu-HU" sz="1600"/>
          </a:p>
          <a:p>
            <a:pPr eaLnBrk="1" hangingPunct="1">
              <a:spcBef>
                <a:spcPct val="0"/>
              </a:spcBef>
              <a:buNone/>
            </a:pPr>
            <a:r>
              <a:rPr lang="hu-HU" altLang="hu-HU" sz="1600" err="1">
                <a:solidFill>
                  <a:srgbClr val="0000FF"/>
                </a:solidFill>
              </a:rPr>
              <a:t>Liabilities</a:t>
            </a:r>
            <a:r>
              <a:rPr lang="hu-HU" altLang="hu-HU" sz="1600"/>
              <a:t>: (your obigations)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BA4D0FB-C2B6-E9EB-63E9-F326C7C55674}"/>
              </a:ext>
            </a:extLst>
          </p:cNvPr>
          <p:cNvSpPr txBox="1"/>
          <p:nvPr/>
        </p:nvSpPr>
        <p:spPr>
          <a:xfrm>
            <a:off x="6737292" y="4548358"/>
            <a:ext cx="4321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hu-HU" altLang="hu-HU" sz="1600" err="1">
                <a:solidFill>
                  <a:srgbClr val="0000FF"/>
                </a:solidFill>
              </a:rPr>
              <a:t>balance: </a:t>
            </a:r>
            <a:r>
              <a:rPr lang="hu-HU" altLang="hu-HU" sz="1600" err="1"/>
              <a:t>the difference between the items entered into the two columns of an account</a:t>
            </a:r>
            <a:endParaRPr lang="hu-HU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7411" name="Picture 4" descr="maestro">
            <a:extLst>
              <a:ext uri="{FF2B5EF4-FFF2-40B4-BE49-F238E27FC236}">
                <a16:creationId xmlns:a16="http://schemas.microsoft.com/office/drawing/2014/main" id="{A3FD5003-6239-6897-B7DB-0A3C10DF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525" y="2382838"/>
            <a:ext cx="1331913" cy="194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2" name="Téglalap 1">
            <a:extLst>
              <a:ext uri="{FF2B5EF4-FFF2-40B4-BE49-F238E27FC236}">
                <a16:creationId xmlns:a16="http://schemas.microsoft.com/office/drawing/2014/main" id="{902539C2-AC22-DACA-5785-F4266AB24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19063"/>
            <a:ext cx="5479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Basic behaviors that drive decisions about wealth</a:t>
            </a:r>
            <a:endParaRPr lang="hu-HU" altLang="hu-HU" sz="1800" b="1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B24A4948-384E-4761-88DD-3FF23EBD3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836712"/>
            <a:ext cx="86407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b="1" err="1"/>
              <a:t>Aristotle</a:t>
            </a:r>
            <a:r>
              <a:rPr lang="hu-HU" altLang="hu-HU" sz="1600"/>
              <a:t>: 2 </a:t>
            </a:r>
            <a:r>
              <a:rPr lang="en-US" altLang="hu-HU" sz="1600"/>
              <a:t>major behavior</a:t>
            </a:r>
            <a:r>
              <a:rPr lang="hu-HU" altLang="hu-HU" sz="1600"/>
              <a:t>s (logic/driving force)</a:t>
            </a:r>
            <a:r>
              <a:rPr lang="en-US" altLang="hu-HU" sz="1600"/>
              <a:t> that drive individual decisions about wealth</a:t>
            </a:r>
            <a:endParaRPr lang="hu-HU" altLang="hu-HU" sz="160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9A021CF-BF08-2FD0-9944-AAC93CC1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963" y="1335088"/>
            <a:ext cx="1265237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zövegdoboz 1">
            <a:extLst>
              <a:ext uri="{FF2B5EF4-FFF2-40B4-BE49-F238E27FC236}">
                <a16:creationId xmlns:a16="http://schemas.microsoft.com/office/drawing/2014/main" id="{50263C31-94B4-26F4-6EA5-CB9A31C44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1475821"/>
            <a:ext cx="89069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B0F0"/>
                </a:solidFill>
              </a:rPr>
              <a:t>OIKONOMIA </a:t>
            </a:r>
            <a:r>
              <a:rPr lang="hu-HU" altLang="hu-HU" sz="1600"/>
              <a:t>: </a:t>
            </a:r>
            <a:r>
              <a:rPr lang="en-US" altLang="hu-HU" sz="1600"/>
              <a:t>decision about wealth for the purpose of satisfying human needs</a:t>
            </a:r>
            <a:r>
              <a:rPr lang="hu-HU" altLang="hu-HU" sz="1600">
                <a:solidFill>
                  <a:srgbClr val="0000FF"/>
                </a:solidFill>
              </a:rPr>
              <a:t>                       	       commodity</a:t>
            </a:r>
            <a:r>
              <a:rPr lang="hu-HU" altLang="hu-HU" sz="1600"/>
              <a:t> </a:t>
            </a:r>
            <a:r>
              <a:rPr lang="hu-HU" altLang="hu-HU" sz="1600" b="1" err="1"/>
              <a:t>transformation</a:t>
            </a:r>
            <a:r>
              <a:rPr lang="hu-HU" altLang="hu-HU" sz="1600"/>
              <a:t> for the purpose of satisfying human needs: C-(M)-C’.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	</a:t>
            </a:r>
          </a:p>
        </p:txBody>
      </p:sp>
      <p:sp>
        <p:nvSpPr>
          <p:cNvPr id="7" name="Téglalap 3">
            <a:extLst>
              <a:ext uri="{FF2B5EF4-FFF2-40B4-BE49-F238E27FC236}">
                <a16:creationId xmlns:a16="http://schemas.microsoft.com/office/drawing/2014/main" id="{4FE03D37-E762-99F6-17DD-1E80BEE01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664" y="2185700"/>
            <a:ext cx="28083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hu-HU" altLang="hu-HU" sz="1400"/>
              <a:t>Money is inessential;</a:t>
            </a:r>
            <a:endParaRPr lang="hu-HU" altLang="hu-HU" sz="1400" b="1">
              <a:solidFill>
                <a:srgbClr val="00B0F0"/>
              </a:solidFill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hu-HU" altLang="hu-HU" sz="1400" err="1"/>
              <a:t>Relative prices (C/C’)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166A191-2F56-58A3-78D4-D3A24B967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2192276"/>
            <a:ext cx="40879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400" b="1" err="1">
                <a:ea typeface="Times New Roman" panose="02020603050405020304" pitchFamily="18" charset="0"/>
                <a:cs typeface="Arial" pitchFamily="34" charset="0"/>
              </a:rPr>
              <a:t>use of money for satisfaction of human needs</a:t>
            </a:r>
            <a:endParaRPr lang="hu-HU" altLang="hu-HU" sz="1400">
              <a:latin typeface="Calibri" panose="020f0502020204030204" pitchFamily="34" charset="0"/>
              <a:ea typeface="Times New Roman" panose="02020603050405020304" pitchFamily="18" charset="0"/>
              <a:cs typeface="Arial" pitchFamily="34" charset="0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13419AF8-31ED-B2F3-0250-A1E2FA123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4627" y="2223266"/>
            <a:ext cx="14943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 err="1"/>
              <a:t>Essence: C-C’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98184F7-B228-F50E-D092-6B288D89A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882" y="3492519"/>
            <a:ext cx="7848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>
                <a:solidFill>
                  <a:srgbClr val="00B0F0"/>
                </a:solidFill>
              </a:rPr>
              <a:t>CRHMATISTIKÉ:</a:t>
            </a:r>
            <a:r>
              <a:rPr lang="hu-HU" altLang="hu-HU" sz="1600"/>
              <a:t> </a:t>
            </a:r>
            <a:r>
              <a:rPr lang="en-US" altLang="hu-HU" sz="1600"/>
              <a:t>the use of monetary wealth for the purpose of accumulating more </a:t>
            </a:r>
            <a:endParaRPr lang="hu-HU" altLang="hu-HU" sz="16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	            </a:t>
            </a:r>
            <a:r>
              <a:rPr lang="en-US" altLang="hu-HU" sz="1600"/>
              <a:t>monetary wealth</a:t>
            </a:r>
            <a:r>
              <a:rPr lang="hu-HU" altLang="hu-HU" sz="1600"/>
              <a:t> (money proliferation)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 b="1">
                <a:cs typeface="Times New Roman" panose="02020603050405020304" pitchFamily="18" charset="0"/>
              </a:rPr>
              <a:t>	            spending money to acquire more money</a:t>
            </a:r>
            <a:r>
              <a:rPr lang="hu-HU" altLang="hu-HU" sz="1600">
                <a:cs typeface="Times New Roman" panose="02020603050405020304" pitchFamily="18" charset="0"/>
              </a:rPr>
              <a:t>:               M</a:t>
            </a:r>
            <a:r>
              <a:rPr lang="hu-HU" altLang="hu-HU" sz="1600"/>
              <a:t>-(C-C’)-M’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	            </a:t>
            </a:r>
            <a:r>
              <a:rPr lang="hu-HU" altLang="hu-HU" sz="1600" b="1" err="1"/>
              <a:t>production</a:t>
            </a:r>
            <a:endParaRPr lang="hu-HU" altLang="hu-HU" sz="16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	            </a:t>
            </a:r>
            <a:r>
              <a:rPr lang="hu-HU" altLang="hu-HU" sz="1600" b="1"/>
              <a:t>trade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hu-HU" altLang="hu-HU" sz="1600"/>
              <a:t>	            </a:t>
            </a:r>
            <a:r>
              <a:rPr lang="hu-HU" altLang="hu-HU" sz="1600" b="1" err="1"/>
              <a:t>loan</a:t>
            </a:r>
            <a:endParaRPr lang="hu-HU" altLang="hu-HU" sz="1600" b="1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2FF83020-A602-E883-69CC-0DF891D50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398" y="4287907"/>
            <a:ext cx="1257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M-(C-C’)-M’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M-(C)-M’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600"/>
              <a:t>M-M’</a:t>
            </a:r>
          </a:p>
        </p:txBody>
      </p:sp>
      <p:sp>
        <p:nvSpPr>
          <p:cNvPr id="11" name="Téglalap 3">
            <a:extLst>
              <a:ext uri="{FF2B5EF4-FFF2-40B4-BE49-F238E27FC236}">
                <a16:creationId xmlns:a16="http://schemas.microsoft.com/office/drawing/2014/main" id="{042F5CC9-7864-6F0F-52EF-41C3EEAB7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881" y="5485141"/>
            <a:ext cx="28083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hu-HU" altLang="hu-HU" sz="1400"/>
              <a:t>Money is essential;</a:t>
            </a:r>
            <a:endParaRPr lang="hu-HU" altLang="hu-HU" sz="1400" b="1">
              <a:solidFill>
                <a:srgbClr val="00B0F0"/>
              </a:solidFill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hu-HU" altLang="hu-HU" sz="1400" err="1"/>
              <a:t>Absolut prices (M/C)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218" name="Dia számának helye 1">
            <a:extLst>
              <a:ext uri="{FF2B5EF4-FFF2-40B4-BE49-F238E27FC236}">
                <a16:creationId xmlns:a16="http://schemas.microsoft.com/office/drawing/2014/main" id="{2CD2E304-C7FE-459F-75A5-FF722316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70E36C-AD12-411D-AF40-AB5F6A58F6A6}" type="slidenum">
              <a:rPr lang="hu-HU" altLang="hu-HU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hu-HU" altLang="hu-HU" sz="1400"/>
          </a:p>
        </p:txBody>
      </p:sp>
      <p:sp>
        <p:nvSpPr>
          <p:cNvPr id="9219" name="Téglalap 37">
            <a:extLst>
              <a:ext uri="{FF2B5EF4-FFF2-40B4-BE49-F238E27FC236}">
                <a16:creationId xmlns:a16="http://schemas.microsoft.com/office/drawing/2014/main" id="{539B973C-C68D-5C58-D18C-E994ABA4E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3" y="115888"/>
            <a:ext cx="82091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rgbClr val="00B050"/>
                </a:solidFill>
                <a:cs typeface="Arial" pitchFamily="34" charset="0"/>
              </a:rPr>
              <a:t>2.3 </a:t>
            </a:r>
            <a:r>
              <a:rPr lang="en-US" sz="1800" b="1">
                <a:solidFill>
                  <a:srgbClr val="00B050"/>
                </a:solidFill>
                <a:effectLst/>
                <a:latin typeface="+mj-lt"/>
                <a:ea typeface="Times New Roman" panose="02020603050405020304" pitchFamily="18" charset="0"/>
              </a:rPr>
              <a:t>The primary classification of theories on social wealth accumulation</a:t>
            </a:r>
            <a:endParaRPr lang="hu-HU" altLang="hu-HU" sz="1800" b="1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FB09AE8A-D6ED-2D57-B58E-3092BB4EE200}"/>
              </a:ext>
            </a:extLst>
          </p:cNvPr>
          <p:cNvSpPr txBox="1"/>
          <p:nvPr/>
        </p:nvSpPr>
        <p:spPr>
          <a:xfrm>
            <a:off x="806039" y="4365104"/>
            <a:ext cx="9394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Adam Smith, the postulate of oikonomia became the dominant one, so the science of wealth accumulation was christened </a:t>
            </a:r>
            <a:r>
              <a:rPr lang="en-US" i="1">
                <a:solidFill>
                  <a:srgbClr val="FF0000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economics</a:t>
            </a:r>
            <a:r>
              <a:rPr lang="en-US">
                <a:solidFill>
                  <a:srgbClr val="FF0000"/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hu-HU">
              <a:solidFill>
                <a:srgbClr val="FF000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8318F5-F9FB-FD67-526E-E152C96CF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5668635"/>
            <a:ext cx="9390969" cy="856709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defPPr>
              <a:defRPr lang="hu-HU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5pPr>
            <a:lvl6pPr marL="4572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6pPr>
            <a:lvl7pPr marL="9144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7pPr>
            <a:lvl8pPr marL="13716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8pPr>
            <a:lvl9pPr marL="18288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9pPr>
          </a:lstStyle>
          <a:p>
            <a:pPr algn="l" eaLnBrk="1" hangingPunct="1">
              <a:defRPr/>
            </a:pPr>
            <a:r>
              <a:rPr lang="hu-HU" altLang="hu-HU" sz="1600" kern="0" err="1">
                <a:solidFill>
                  <a:srgbClr val="0000FF"/>
                </a:solidFill>
              </a:rPr>
              <a:t>Mikroeconomics</a:t>
            </a:r>
            <a:r>
              <a:rPr lang="hu-HU" altLang="hu-HU" sz="1600" kern="0">
                <a:solidFill>
                  <a:schemeClr val="tx1"/>
                </a:solidFill>
              </a:rPr>
              <a:t> study of individual wealth accumulation in orthodox framework</a:t>
            </a:r>
            <a:endParaRPr lang="hu-HU" altLang="hu-HU" sz="1600" kern="0">
              <a:solidFill>
                <a:schemeClr val="tx1"/>
              </a:solidFill>
            </a:endParaRPr>
          </a:p>
          <a:p>
            <a:pPr algn="l" eaLnBrk="1" hangingPunct="1">
              <a:defRPr/>
            </a:pPr>
            <a:r>
              <a:rPr lang="hu-HU" altLang="hu-HU" sz="1600" kern="0" err="1">
                <a:solidFill>
                  <a:srgbClr val="0000FF"/>
                </a:solidFill>
              </a:rPr>
              <a:t>Makroeconomics</a:t>
            </a:r>
            <a:r>
              <a:rPr lang="hu-HU" altLang="hu-HU" sz="1600" kern="0">
                <a:solidFill>
                  <a:schemeClr val="tx1"/>
                </a:solidFill>
              </a:rPr>
              <a:t> study of social wealth accumulation (by postulating oikonomia + almost exclusively in orthodox framework)</a:t>
            </a:r>
            <a:endParaRPr lang="hu-HU" altLang="hu-HU" sz="1600" kern="0">
              <a:solidFill>
                <a:srgbClr val="00B050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D89A11C-B266-CCBE-EA1B-75125FDD1BBA}"/>
              </a:ext>
            </a:extLst>
          </p:cNvPr>
          <p:cNvSpPr txBox="1"/>
          <p:nvPr/>
        </p:nvSpPr>
        <p:spPr>
          <a:xfrm>
            <a:off x="1487488" y="5075892"/>
            <a:ext cx="9845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000FF"/>
                </a:solidFill>
              </a:rPr>
              <a:t>Mainstream</a:t>
            </a:r>
            <a:r>
              <a:rPr lang="en-US"/>
              <a:t> is a synonym for dominant, which is a loose, non-scientific term. </a:t>
            </a:r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1B8DD5E-4329-4422-F67D-65C056AD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99763"/>
            <a:ext cx="11520582" cy="439749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</p:bldLst>
  </p:timing>
</p:sld>
</file>

<file path=ppt/tags/tag1.xml><?xml version="1.0" encoding="utf-8"?>
<p:tagLst xmlns:p="http://schemas.openxmlformats.org/presentationml/2006/main">
  <p:tag name="AS_NET" val="6.0.29"/>
  <p:tag name="AS_OS" val="Unix 5.4.0.205"/>
  <p:tag name="AS_RELEASE_DATE" val="2024.02.14"/>
  <p:tag name="AS_TITLE" val="Aspose.Slides for .NET6"/>
  <p:tag name="AS_VERSION" val="24.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Alapértelmezett terv">
  <a:themeElements>
    <a:clrScheme name="Alapértelmezett ter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apértelmezett terv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r="http://schemas.openxmlformats.org/officeDocument/2006/relationships" xmlns:a="http://schemas.openxmlformats.org/drawingml/2006/main" name="Alapértelmezett terv">
  <a:themeElements>
    <a:clrScheme name="Alapértelmezett ter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apértelmezett terv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r="http://schemas.openxmlformats.org/officeDocument/2006/relationships" xmlns:a="http://schemas.openxmlformats.org/drawingml/2006/main" name="Alapértelmezett terv">
  <a:themeElements>
    <a:clrScheme name="Alapértelmezett ter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apértelmezett terv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r="http://schemas.openxmlformats.org/officeDocument/2006/relationships" xmlns:a="http://schemas.openxmlformats.org/drawingml/2006/main" name="Alapértelmezett terv">
  <a:themeElements>
    <a:clrScheme name="Alapértelmezett ter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apértelmezett terv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r="http://schemas.openxmlformats.org/officeDocument/2006/relationships"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Aptos Display" panose="0211000402020202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Aptos" panose="0211000402020202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r="http://schemas.openxmlformats.org/officeDocument/2006/relationships" xmlns:a="http://schemas.openxmlformats.org/drawingml/2006/main" name="Alapértelmezett terv">
  <a:themeElements>
    <a:clrScheme name="Alapértelmezett ter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lapértelmezett terv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lapértelmezett ter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apértelmezett ter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apértelmezett ter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r="http://schemas.openxmlformats.org/officeDocument/2006/relationships"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Override1.xml><?xml version="1.0" encoding="utf-8"?>
<a:themeOverride xmlns:r="http://schemas.openxmlformats.org/officeDocument/2006/relationships" xmlns:a="http://schemas.openxmlformats.org/drawingml/2006/main">
  <a:clrScheme name="Alapértelmezett terv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Alapértelmezett terv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r="http://schemas.openxmlformats.org/officeDocument/2006/relationships" xmlns:a="http://schemas.openxmlformats.org/drawingml/2006/main">
  <a:clrScheme name="Alapértelmezett terv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Alapértelmezett terv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1211</Paragraphs>
  <Slides>52</Slides>
  <Notes>19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baseType="lpstr" size="62">
      <vt:lpstr>Arial</vt:lpstr>
      <vt:lpstr>Calibri</vt:lpstr>
      <vt:lpstr>Times New Roman</vt:lpstr>
      <vt:lpstr>Brush Script MT</vt:lpstr>
      <vt:lpstr>Wingdings</vt:lpstr>
      <vt:lpstr>Bahnschrift</vt:lpstr>
      <vt:lpstr>Aptos Display</vt:lpstr>
      <vt:lpstr>Aptos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24.0200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2025-03-26T07:04:02.605</cp:lastPrinted>
  <dcterms:created xsi:type="dcterms:W3CDTF">2025-03-26T07:04:02Z</dcterms:created>
  <dcterms:modified xsi:type="dcterms:W3CDTF">2025-03-26T07:04:06Z</dcterms:modified>
</cp:coreProperties>
</file>